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876" r:id="rId2"/>
    <p:sldId id="525" r:id="rId3"/>
    <p:sldId id="1009" r:id="rId4"/>
    <p:sldId id="851" r:id="rId5"/>
    <p:sldId id="1015" r:id="rId6"/>
    <p:sldId id="848" r:id="rId7"/>
    <p:sldId id="1000" r:id="rId8"/>
    <p:sldId id="1001" r:id="rId9"/>
    <p:sldId id="1002" r:id="rId10"/>
    <p:sldId id="1003" r:id="rId11"/>
    <p:sldId id="1004" r:id="rId12"/>
    <p:sldId id="1005" r:id="rId13"/>
    <p:sldId id="1006" r:id="rId14"/>
    <p:sldId id="1007" r:id="rId15"/>
    <p:sldId id="1008" r:id="rId16"/>
    <p:sldId id="1016" r:id="rId17"/>
    <p:sldId id="1018" r:id="rId18"/>
    <p:sldId id="1019" r:id="rId19"/>
    <p:sldId id="852" r:id="rId20"/>
    <p:sldId id="955" r:id="rId21"/>
    <p:sldId id="942" r:id="rId22"/>
    <p:sldId id="943" r:id="rId23"/>
    <p:sldId id="945" r:id="rId24"/>
    <p:sldId id="946" r:id="rId25"/>
    <p:sldId id="947" r:id="rId26"/>
    <p:sldId id="948" r:id="rId27"/>
    <p:sldId id="949" r:id="rId28"/>
    <p:sldId id="950" r:id="rId29"/>
    <p:sldId id="951" r:id="rId30"/>
    <p:sldId id="952" r:id="rId31"/>
    <p:sldId id="953" r:id="rId32"/>
    <p:sldId id="954" r:id="rId33"/>
    <p:sldId id="1011" r:id="rId34"/>
    <p:sldId id="1012" r:id="rId35"/>
    <p:sldId id="956" r:id="rId36"/>
    <p:sldId id="879" r:id="rId37"/>
    <p:sldId id="880" r:id="rId38"/>
    <p:sldId id="881" r:id="rId39"/>
    <p:sldId id="882" r:id="rId40"/>
    <p:sldId id="883" r:id="rId41"/>
    <p:sldId id="884" r:id="rId42"/>
    <p:sldId id="885" r:id="rId43"/>
    <p:sldId id="890" r:id="rId44"/>
    <p:sldId id="1025" r:id="rId45"/>
    <p:sldId id="896" r:id="rId46"/>
    <p:sldId id="897" r:id="rId47"/>
    <p:sldId id="898" r:id="rId48"/>
    <p:sldId id="902" r:id="rId49"/>
    <p:sldId id="907" r:id="rId50"/>
    <p:sldId id="957" r:id="rId51"/>
    <p:sldId id="958" r:id="rId52"/>
    <p:sldId id="914" r:id="rId53"/>
    <p:sldId id="913" r:id="rId54"/>
    <p:sldId id="915" r:id="rId55"/>
    <p:sldId id="959" r:id="rId56"/>
    <p:sldId id="921" r:id="rId57"/>
    <p:sldId id="995" r:id="rId58"/>
    <p:sldId id="996" r:id="rId59"/>
    <p:sldId id="1013" r:id="rId60"/>
    <p:sldId id="1014" r:id="rId61"/>
    <p:sldId id="922" r:id="rId62"/>
    <p:sldId id="923" r:id="rId63"/>
    <p:sldId id="920" r:id="rId64"/>
    <p:sldId id="1020" r:id="rId65"/>
    <p:sldId id="960" r:id="rId66"/>
    <p:sldId id="961" r:id="rId67"/>
    <p:sldId id="912" r:id="rId68"/>
    <p:sldId id="900" r:id="rId69"/>
    <p:sldId id="901" r:id="rId70"/>
    <p:sldId id="910" r:id="rId71"/>
    <p:sldId id="909" r:id="rId72"/>
    <p:sldId id="895" r:id="rId73"/>
    <p:sldId id="1021" r:id="rId74"/>
    <p:sldId id="757" r:id="rId75"/>
    <p:sldId id="989" r:id="rId76"/>
    <p:sldId id="990" r:id="rId77"/>
    <p:sldId id="992" r:id="rId78"/>
    <p:sldId id="993" r:id="rId79"/>
    <p:sldId id="994" r:id="rId80"/>
    <p:sldId id="1023" r:id="rId81"/>
    <p:sldId id="985" r:id="rId82"/>
    <p:sldId id="986" r:id="rId83"/>
    <p:sldId id="987" r:id="rId84"/>
    <p:sldId id="988" r:id="rId85"/>
    <p:sldId id="997" r:id="rId86"/>
    <p:sldId id="998" r:id="rId87"/>
    <p:sldId id="831"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C41"/>
    <a:srgbClr val="E1F7A6"/>
    <a:srgbClr val="D2EEA3"/>
    <a:srgbClr val="CFE5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2278"/>
  </p:normalViewPr>
  <p:slideViewPr>
    <p:cSldViewPr snapToGrid="0" snapToObjects="1">
      <p:cViewPr varScale="1">
        <p:scale>
          <a:sx n="118" d="100"/>
          <a:sy n="118" d="100"/>
        </p:scale>
        <p:origin x="204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82CFAB-C6BE-EE45-BF10-6EC840F11980}" type="datetimeFigureOut">
              <a:rPr lang="en-US" smtClean="0"/>
              <a:t>3/23/18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A6F5DB-C446-6B41-9917-8B20EC5BB1A5}" type="slidenum">
              <a:rPr lang="en-US" smtClean="0"/>
              <a:t>‹#›</a:t>
            </a:fld>
            <a:endParaRPr lang="en-US"/>
          </a:p>
        </p:txBody>
      </p:sp>
    </p:spTree>
    <p:extLst>
      <p:ext uri="{BB962C8B-B14F-4D97-AF65-F5344CB8AC3E}">
        <p14:creationId xmlns:p14="http://schemas.microsoft.com/office/powerpoint/2010/main" val="21147877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14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The most effective way to bring about success for a society and its economy is to develop the </a:t>
            </a:r>
            <a:r>
              <a:rPr lang="en-US" b="1">
                <a:latin typeface="Calibri" charset="0"/>
              </a:rPr>
              <a:t>academic intelligence </a:t>
            </a:r>
            <a:r>
              <a:rPr lang="en-US">
                <a:latin typeface="Calibri" charset="0"/>
              </a:rPr>
              <a:t>of its younger generation</a:t>
            </a:r>
          </a:p>
        </p:txBody>
      </p:sp>
      <p:sp>
        <p:nvSpPr>
          <p:cNvPr id="1914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225E7C5-F58B-E049-8D57-61C0F4BA5831}" type="slidenum">
              <a:rPr lang="en-US" sz="1200"/>
              <a:pPr eaLnBrk="1" hangingPunct="1"/>
              <a:t>7</a:t>
            </a:fld>
            <a:endParaRPr lang="en-US" sz="1200"/>
          </a:p>
        </p:txBody>
      </p:sp>
    </p:spTree>
    <p:extLst>
      <p:ext uri="{BB962C8B-B14F-4D97-AF65-F5344CB8AC3E}">
        <p14:creationId xmlns:p14="http://schemas.microsoft.com/office/powerpoint/2010/main" val="90455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A6F5DB-C446-6B41-9917-8B20EC5BB1A5}" type="slidenum">
              <a:rPr lang="en-US" smtClean="0"/>
              <a:t>31</a:t>
            </a:fld>
            <a:endParaRPr lang="en-US"/>
          </a:p>
        </p:txBody>
      </p:sp>
    </p:spTree>
    <p:extLst>
      <p:ext uri="{BB962C8B-B14F-4D97-AF65-F5344CB8AC3E}">
        <p14:creationId xmlns:p14="http://schemas.microsoft.com/office/powerpoint/2010/main" val="165759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A6F5DB-C446-6B41-9917-8B20EC5BB1A5}" type="slidenum">
              <a:rPr lang="en-US" smtClean="0"/>
              <a:t>32</a:t>
            </a:fld>
            <a:endParaRPr lang="en-US"/>
          </a:p>
        </p:txBody>
      </p:sp>
    </p:spTree>
    <p:extLst>
      <p:ext uri="{BB962C8B-B14F-4D97-AF65-F5344CB8AC3E}">
        <p14:creationId xmlns:p14="http://schemas.microsoft.com/office/powerpoint/2010/main" val="60797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6674"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atin typeface="Calibri" charset="0"/>
            </a:endParaRPr>
          </a:p>
        </p:txBody>
      </p:sp>
    </p:spTree>
    <p:extLst>
      <p:ext uri="{BB962C8B-B14F-4D97-AF65-F5344CB8AC3E}">
        <p14:creationId xmlns:p14="http://schemas.microsoft.com/office/powerpoint/2010/main" val="936842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5518A21-6242-734C-B1BF-52FB1F8B5C37}"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186809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5518A21-6242-734C-B1BF-52FB1F8B5C37}"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1796692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5518A21-6242-734C-B1BF-52FB1F8B5C37}"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3434721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5518A21-6242-734C-B1BF-52FB1F8B5C37}"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342253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5518A21-6242-734C-B1BF-52FB1F8B5C37}"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1431541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5518A21-6242-734C-B1BF-52FB1F8B5C37}"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2092854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5518A21-6242-734C-B1BF-52FB1F8B5C37}" type="datetimeFigureOut">
              <a:rPr lang="en-US" smtClean="0"/>
              <a:t>3/23/18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294960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5518A21-6242-734C-B1BF-52FB1F8B5C37}" type="datetimeFigureOut">
              <a:rPr lang="en-US" smtClean="0"/>
              <a:t>3/23/18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3877796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18A21-6242-734C-B1BF-52FB1F8B5C37}" type="datetimeFigureOut">
              <a:rPr lang="en-US" smtClean="0"/>
              <a:t>3/23/18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557424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5518A21-6242-734C-B1BF-52FB1F8B5C37}"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415463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5518A21-6242-734C-B1BF-52FB1F8B5C37}"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B5959-C7FE-9F4C-A204-C09E850BC2D4}" type="slidenum">
              <a:rPr lang="en-US" smtClean="0"/>
              <a:t>‹#›</a:t>
            </a:fld>
            <a:endParaRPr lang="en-US"/>
          </a:p>
        </p:txBody>
      </p:sp>
    </p:spTree>
    <p:extLst>
      <p:ext uri="{BB962C8B-B14F-4D97-AF65-F5344CB8AC3E}">
        <p14:creationId xmlns:p14="http://schemas.microsoft.com/office/powerpoint/2010/main" val="2402235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18A21-6242-734C-B1BF-52FB1F8B5C37}" type="datetimeFigureOut">
              <a:rPr lang="en-US" smtClean="0"/>
              <a:t>3/23/18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B5959-C7FE-9F4C-A204-C09E850BC2D4}" type="slidenum">
              <a:rPr lang="en-US" smtClean="0"/>
              <a:t>‹#›</a:t>
            </a:fld>
            <a:endParaRPr lang="en-US"/>
          </a:p>
        </p:txBody>
      </p:sp>
    </p:spTree>
    <p:extLst>
      <p:ext uri="{BB962C8B-B14F-4D97-AF65-F5344CB8AC3E}">
        <p14:creationId xmlns:p14="http://schemas.microsoft.com/office/powerpoint/2010/main" val="2680457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 Id="rId3" Type="http://schemas.openxmlformats.org/officeDocument/2006/relationships/image" Target="../media/image2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7274" y="1702789"/>
            <a:ext cx="5900057" cy="1323439"/>
          </a:xfrm>
          <a:prstGeom prst="rect">
            <a:avLst/>
          </a:prstGeom>
          <a:noFill/>
        </p:spPr>
        <p:txBody>
          <a:bodyPr wrap="square" rtlCol="0">
            <a:spAutoFit/>
          </a:bodyPr>
          <a:lstStyle/>
          <a:p>
            <a:pPr algn="ctr"/>
            <a:r>
              <a:rPr lang="en-US" sz="4000" b="1" dirty="0" smtClean="0">
                <a:latin typeface="+mj-lt"/>
                <a:ea typeface="Apple Chancery" charset="0"/>
                <a:cs typeface="Apple Chancery" charset="0"/>
              </a:rPr>
              <a:t>Monitoring and assessing ‘performance’</a:t>
            </a:r>
            <a:endParaRPr lang="en-US" sz="4000" b="1" dirty="0">
              <a:latin typeface="+mj-lt"/>
              <a:ea typeface="Apple Chancery" charset="0"/>
              <a:cs typeface="Apple Chancery" charset="0"/>
            </a:endParaRPr>
          </a:p>
        </p:txBody>
      </p:sp>
      <p:pic>
        <p:nvPicPr>
          <p:cNvPr id="6" name="Picture 5"/>
          <p:cNvPicPr>
            <a:picLocks noChangeAspect="1"/>
          </p:cNvPicPr>
          <p:nvPr/>
        </p:nvPicPr>
        <p:blipFill>
          <a:blip r:embed="rId2"/>
          <a:stretch>
            <a:fillRect/>
          </a:stretch>
        </p:blipFill>
        <p:spPr>
          <a:xfrm>
            <a:off x="5651666" y="4060371"/>
            <a:ext cx="2361870" cy="1948543"/>
          </a:xfrm>
          <a:prstGeom prst="rect">
            <a:avLst/>
          </a:prstGeom>
        </p:spPr>
      </p:pic>
      <p:sp>
        <p:nvSpPr>
          <p:cNvPr id="7" name="TextBox 6"/>
          <p:cNvSpPr txBox="1"/>
          <p:nvPr/>
        </p:nvSpPr>
        <p:spPr>
          <a:xfrm>
            <a:off x="4158343" y="4553829"/>
            <a:ext cx="599703" cy="1015663"/>
          </a:xfrm>
          <a:prstGeom prst="rect">
            <a:avLst/>
          </a:prstGeom>
          <a:noFill/>
        </p:spPr>
        <p:txBody>
          <a:bodyPr wrap="square" rtlCol="0">
            <a:spAutoFit/>
          </a:bodyPr>
          <a:lstStyle/>
          <a:p>
            <a:r>
              <a:rPr lang="en-US" sz="6000" dirty="0"/>
              <a:t>=</a:t>
            </a:r>
          </a:p>
        </p:txBody>
      </p:sp>
      <p:pic>
        <p:nvPicPr>
          <p:cNvPr id="8" name="Picture 7"/>
          <p:cNvPicPr>
            <a:picLocks noChangeAspect="1"/>
          </p:cNvPicPr>
          <p:nvPr/>
        </p:nvPicPr>
        <p:blipFill rotWithShape="1">
          <a:blip r:embed="rId3"/>
          <a:srcRect r="71548" b="50340"/>
          <a:stretch/>
        </p:blipFill>
        <p:spPr>
          <a:xfrm>
            <a:off x="1077685" y="3679371"/>
            <a:ext cx="2601686" cy="3178629"/>
          </a:xfrm>
          <a:prstGeom prst="rect">
            <a:avLst/>
          </a:prstGeom>
        </p:spPr>
      </p:pic>
    </p:spTree>
    <p:extLst>
      <p:ext uri="{BB962C8B-B14F-4D97-AF65-F5344CB8AC3E}">
        <p14:creationId xmlns:p14="http://schemas.microsoft.com/office/powerpoint/2010/main" val="1169517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a:t>    performance </a:t>
            </a:r>
          </a:p>
        </p:txBody>
      </p:sp>
      <p:pic>
        <p:nvPicPr>
          <p:cNvPr id="3" name="Picture 2"/>
          <p:cNvPicPr>
            <a:picLocks noChangeAspect="1"/>
          </p:cNvPicPr>
          <p:nvPr/>
        </p:nvPicPr>
        <p:blipFill>
          <a:blip r:embed="rId2"/>
          <a:stretch>
            <a:fillRect/>
          </a:stretch>
        </p:blipFill>
        <p:spPr>
          <a:xfrm>
            <a:off x="0" y="368300"/>
            <a:ext cx="9144000" cy="6098977"/>
          </a:xfrm>
          <a:prstGeom prst="rect">
            <a:avLst/>
          </a:prstGeom>
        </p:spPr>
      </p:pic>
    </p:spTree>
    <p:extLst>
      <p:ext uri="{BB962C8B-B14F-4D97-AF65-F5344CB8AC3E}">
        <p14:creationId xmlns:p14="http://schemas.microsoft.com/office/powerpoint/2010/main" val="988790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8215" t="47449" r="33214"/>
          <a:stretch/>
        </p:blipFill>
        <p:spPr>
          <a:xfrm>
            <a:off x="1763486" y="3679372"/>
            <a:ext cx="1698172" cy="3363686"/>
          </a:xfrm>
          <a:prstGeom prst="rect">
            <a:avLst/>
          </a:prstGeom>
        </p:spPr>
      </p:pic>
      <p:sp>
        <p:nvSpPr>
          <p:cNvPr id="3" name="Cloud Callout 2"/>
          <p:cNvSpPr/>
          <p:nvPr/>
        </p:nvSpPr>
        <p:spPr>
          <a:xfrm>
            <a:off x="3461658" y="1436916"/>
            <a:ext cx="2427514" cy="1404257"/>
          </a:xfrm>
          <a:prstGeom prst="cloudCallout">
            <a:avLst>
              <a:gd name="adj1" fmla="val -68750"/>
              <a:gd name="adj2" fmla="val 9678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 </a:t>
            </a:r>
            <a:r>
              <a:rPr lang="en-US" sz="2400" dirty="0" smtClean="0">
                <a:solidFill>
                  <a:sysClr val="windowText" lastClr="000000"/>
                </a:solidFill>
              </a:rPr>
              <a:t>3 x 7 = 21</a:t>
            </a:r>
            <a:endParaRPr lang="en-US" sz="2400" dirty="0">
              <a:solidFill>
                <a:sysClr val="windowText" lastClr="000000"/>
              </a:solidFill>
            </a:endParaRPr>
          </a:p>
        </p:txBody>
      </p:sp>
      <p:sp>
        <p:nvSpPr>
          <p:cNvPr id="4" name="TextBox 3"/>
          <p:cNvSpPr txBox="1"/>
          <p:nvPr/>
        </p:nvSpPr>
        <p:spPr>
          <a:xfrm>
            <a:off x="5355771" y="3679372"/>
            <a:ext cx="2677886" cy="1200329"/>
          </a:xfrm>
          <a:prstGeom prst="rect">
            <a:avLst/>
          </a:prstGeom>
          <a:noFill/>
        </p:spPr>
        <p:txBody>
          <a:bodyPr wrap="square" rtlCol="0">
            <a:spAutoFit/>
          </a:bodyPr>
          <a:lstStyle/>
          <a:p>
            <a:r>
              <a:rPr lang="en-US" sz="3600" dirty="0" smtClean="0">
                <a:latin typeface="Abadi MT Condensed Extra Bold" charset="0"/>
                <a:ea typeface="Abadi MT Condensed Extra Bold" charset="0"/>
                <a:cs typeface="Abadi MT Condensed Extra Bold" charset="0"/>
              </a:rPr>
              <a:t>successful learner?</a:t>
            </a:r>
            <a:endParaRPr lang="en-US" sz="36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366565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1825625" y="2540000"/>
            <a:ext cx="2254250" cy="2016125"/>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Fixed mindset</a:t>
            </a:r>
          </a:p>
        </p:txBody>
      </p:sp>
      <p:sp>
        <p:nvSpPr>
          <p:cNvPr id="3" name="Up-Down Arrow 2"/>
          <p:cNvSpPr/>
          <p:nvPr/>
        </p:nvSpPr>
        <p:spPr>
          <a:xfrm>
            <a:off x="5588000" y="2190750"/>
            <a:ext cx="1968500" cy="2936875"/>
          </a:xfrm>
          <a:prstGeom prst="up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Growth mindset</a:t>
            </a:r>
          </a:p>
        </p:txBody>
      </p:sp>
    </p:spTree>
    <p:extLst>
      <p:ext uri="{BB962C8B-B14F-4D97-AF65-F5344CB8AC3E}">
        <p14:creationId xmlns:p14="http://schemas.microsoft.com/office/powerpoint/2010/main" val="526014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2">
            <a:extLst>
              <a:ext uri="{28A0092B-C50C-407E-A947-70E740481C1C}">
                <a14:useLocalDpi xmlns:a14="http://schemas.microsoft.com/office/drawing/2010/main" val="0"/>
              </a:ext>
            </a:extLst>
          </a:blip>
          <a:srcRect r="45451"/>
          <a:stretch>
            <a:fillRect/>
          </a:stretch>
        </p:blipFill>
        <p:spPr bwMode="auto">
          <a:xfrm>
            <a:off x="1939758" y="1505117"/>
            <a:ext cx="2708275" cy="319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8962" name="Picture 2"/>
          <p:cNvPicPr>
            <a:picLocks noChangeAspect="1"/>
          </p:cNvPicPr>
          <p:nvPr/>
        </p:nvPicPr>
        <p:blipFill>
          <a:blip r:embed="rId2">
            <a:extLst>
              <a:ext uri="{28A0092B-C50C-407E-A947-70E740481C1C}">
                <a14:useLocalDpi xmlns:a14="http://schemas.microsoft.com/office/drawing/2010/main" val="0"/>
              </a:ext>
            </a:extLst>
          </a:blip>
          <a:srcRect l="51160"/>
          <a:stretch>
            <a:fillRect/>
          </a:stretch>
        </p:blipFill>
        <p:spPr bwMode="auto">
          <a:xfrm>
            <a:off x="5650413" y="1505117"/>
            <a:ext cx="2424113" cy="319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939758" y="4726405"/>
            <a:ext cx="3114842" cy="954107"/>
          </a:xfrm>
          <a:prstGeom prst="rect">
            <a:avLst/>
          </a:prstGeom>
          <a:noFill/>
        </p:spPr>
        <p:txBody>
          <a:bodyPr wrap="square" rtlCol="0">
            <a:spAutoFit/>
          </a:bodyPr>
          <a:lstStyle/>
          <a:p>
            <a:r>
              <a:rPr lang="en-US" sz="2800" dirty="0"/>
              <a:t>Good to </a:t>
            </a:r>
          </a:p>
          <a:p>
            <a:r>
              <a:rPr lang="en-US" sz="2800" dirty="0"/>
              <a:t>be right</a:t>
            </a:r>
          </a:p>
        </p:txBody>
      </p:sp>
      <p:sp>
        <p:nvSpPr>
          <p:cNvPr id="5" name="TextBox 4"/>
          <p:cNvSpPr txBox="1"/>
          <p:nvPr/>
        </p:nvSpPr>
        <p:spPr>
          <a:xfrm>
            <a:off x="6029158" y="4726405"/>
            <a:ext cx="3114842" cy="954107"/>
          </a:xfrm>
          <a:prstGeom prst="rect">
            <a:avLst/>
          </a:prstGeom>
          <a:noFill/>
        </p:spPr>
        <p:txBody>
          <a:bodyPr wrap="square" rtlCol="0">
            <a:spAutoFit/>
          </a:bodyPr>
          <a:lstStyle/>
          <a:p>
            <a:r>
              <a:rPr lang="en-US" sz="2800" dirty="0"/>
              <a:t>Bad to</a:t>
            </a:r>
          </a:p>
          <a:p>
            <a:r>
              <a:rPr lang="en-US" sz="2800" dirty="0"/>
              <a:t>be wrong</a:t>
            </a:r>
          </a:p>
        </p:txBody>
      </p:sp>
    </p:spTree>
    <p:extLst>
      <p:ext uri="{BB962C8B-B14F-4D97-AF65-F5344CB8AC3E}">
        <p14:creationId xmlns:p14="http://schemas.microsoft.com/office/powerpoint/2010/main" val="1679548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9758" y="4726405"/>
            <a:ext cx="3114842" cy="954107"/>
          </a:xfrm>
          <a:prstGeom prst="rect">
            <a:avLst/>
          </a:prstGeom>
          <a:noFill/>
        </p:spPr>
        <p:txBody>
          <a:bodyPr wrap="square" rtlCol="0">
            <a:spAutoFit/>
          </a:bodyPr>
          <a:lstStyle/>
          <a:p>
            <a:r>
              <a:rPr lang="en-US" sz="2800" dirty="0"/>
              <a:t>Good to </a:t>
            </a:r>
          </a:p>
          <a:p>
            <a:r>
              <a:rPr lang="en-US" sz="2800" dirty="0"/>
              <a:t>succeed</a:t>
            </a:r>
          </a:p>
        </p:txBody>
      </p:sp>
      <p:sp>
        <p:nvSpPr>
          <p:cNvPr id="5" name="TextBox 4"/>
          <p:cNvSpPr txBox="1"/>
          <p:nvPr/>
        </p:nvSpPr>
        <p:spPr>
          <a:xfrm>
            <a:off x="6029158" y="4726405"/>
            <a:ext cx="3114842" cy="954107"/>
          </a:xfrm>
          <a:prstGeom prst="rect">
            <a:avLst/>
          </a:prstGeom>
          <a:noFill/>
        </p:spPr>
        <p:txBody>
          <a:bodyPr wrap="square" rtlCol="0">
            <a:spAutoFit/>
          </a:bodyPr>
          <a:lstStyle/>
          <a:p>
            <a:r>
              <a:rPr lang="en-US" sz="2800" dirty="0"/>
              <a:t>Bad to</a:t>
            </a:r>
          </a:p>
          <a:p>
            <a:r>
              <a:rPr lang="en-US" sz="2800" dirty="0"/>
              <a:t>fail</a:t>
            </a:r>
          </a:p>
        </p:txBody>
      </p:sp>
      <p:pic>
        <p:nvPicPr>
          <p:cNvPr id="3" name="Picture 2"/>
          <p:cNvPicPr>
            <a:picLocks noChangeAspect="1"/>
          </p:cNvPicPr>
          <p:nvPr/>
        </p:nvPicPr>
        <p:blipFill>
          <a:blip r:embed="rId2"/>
          <a:stretch>
            <a:fillRect/>
          </a:stretch>
        </p:blipFill>
        <p:spPr>
          <a:xfrm>
            <a:off x="1525934" y="2184190"/>
            <a:ext cx="2272186" cy="2272186"/>
          </a:xfrm>
          <a:prstGeom prst="rect">
            <a:avLst/>
          </a:prstGeom>
        </p:spPr>
      </p:pic>
      <p:pic>
        <p:nvPicPr>
          <p:cNvPr id="7" name="Picture 6"/>
          <p:cNvPicPr>
            <a:picLocks noChangeAspect="1"/>
          </p:cNvPicPr>
          <p:nvPr/>
        </p:nvPicPr>
        <p:blipFill>
          <a:blip r:embed="rId3"/>
          <a:stretch>
            <a:fillRect/>
          </a:stretch>
        </p:blipFill>
        <p:spPr>
          <a:xfrm>
            <a:off x="5181003" y="1993900"/>
            <a:ext cx="2857500" cy="2857500"/>
          </a:xfrm>
          <a:prstGeom prst="rect">
            <a:avLst/>
          </a:prstGeom>
        </p:spPr>
      </p:pic>
    </p:spTree>
    <p:extLst>
      <p:ext uri="{BB962C8B-B14F-4D97-AF65-F5344CB8AC3E}">
        <p14:creationId xmlns:p14="http://schemas.microsoft.com/office/powerpoint/2010/main" val="1641642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912711"/>
            <a:ext cx="7772400" cy="1470025"/>
          </a:xfrm>
        </p:spPr>
        <p:txBody>
          <a:bodyPr/>
          <a:lstStyle/>
          <a:p>
            <a:r>
              <a:rPr lang="en-US" dirty="0" smtClean="0"/>
              <a:t>performance = results</a:t>
            </a:r>
            <a:endParaRPr lang="en-US" dirty="0"/>
          </a:p>
        </p:txBody>
      </p:sp>
      <p:pic>
        <p:nvPicPr>
          <p:cNvPr id="2" name="Picture 1"/>
          <p:cNvPicPr>
            <a:picLocks noChangeAspect="1"/>
          </p:cNvPicPr>
          <p:nvPr/>
        </p:nvPicPr>
        <p:blipFill>
          <a:blip r:embed="rId2"/>
          <a:stretch>
            <a:fillRect/>
          </a:stretch>
        </p:blipFill>
        <p:spPr>
          <a:xfrm>
            <a:off x="5161808" y="4005943"/>
            <a:ext cx="2520207" cy="2079171"/>
          </a:xfrm>
          <a:prstGeom prst="rect">
            <a:avLst/>
          </a:prstGeom>
        </p:spPr>
      </p:pic>
      <p:sp>
        <p:nvSpPr>
          <p:cNvPr id="3" name="TextBox 2"/>
          <p:cNvSpPr txBox="1"/>
          <p:nvPr/>
        </p:nvSpPr>
        <p:spPr>
          <a:xfrm>
            <a:off x="4071257" y="4542943"/>
            <a:ext cx="500743" cy="830997"/>
          </a:xfrm>
          <a:prstGeom prst="rect">
            <a:avLst/>
          </a:prstGeom>
          <a:noFill/>
        </p:spPr>
        <p:txBody>
          <a:bodyPr wrap="square" rtlCol="0">
            <a:spAutoFit/>
          </a:bodyPr>
          <a:lstStyle/>
          <a:p>
            <a:r>
              <a:rPr lang="en-US" sz="4800" dirty="0"/>
              <a:t>=</a:t>
            </a:r>
          </a:p>
        </p:txBody>
      </p:sp>
      <p:pic>
        <p:nvPicPr>
          <p:cNvPr id="7" name="Picture 6"/>
          <p:cNvPicPr>
            <a:picLocks noChangeAspect="1"/>
          </p:cNvPicPr>
          <p:nvPr/>
        </p:nvPicPr>
        <p:blipFill rotWithShape="1">
          <a:blip r:embed="rId3"/>
          <a:srcRect r="71548" b="50340"/>
          <a:stretch/>
        </p:blipFill>
        <p:spPr>
          <a:xfrm>
            <a:off x="1125682" y="3679371"/>
            <a:ext cx="2601686" cy="3178629"/>
          </a:xfrm>
          <a:prstGeom prst="rect">
            <a:avLst/>
          </a:prstGeom>
        </p:spPr>
      </p:pic>
    </p:spTree>
    <p:extLst>
      <p:ext uri="{BB962C8B-B14F-4D97-AF65-F5344CB8AC3E}">
        <p14:creationId xmlns:p14="http://schemas.microsoft.com/office/powerpoint/2010/main" val="208441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706563"/>
            <a:ext cx="9448800" cy="34925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542925" y="2097089"/>
            <a:ext cx="9686925" cy="4440499"/>
          </a:xfrm>
          <a:prstGeom prst="line">
            <a:avLst/>
          </a:prstGeom>
          <a:ln>
            <a:solidFill>
              <a:srgbClr val="000000"/>
            </a:solidFill>
            <a:prstDash val="lg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1012825" y="2097088"/>
            <a:ext cx="8770938" cy="52847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19075" y="3813175"/>
            <a:ext cx="2203450" cy="554038"/>
          </a:xfrm>
          <a:prstGeom prst="rect">
            <a:avLst/>
          </a:prstGeom>
          <a:solidFill>
            <a:schemeClr val="tx2">
              <a:lumMod val="20000"/>
              <a:lumOff val="80000"/>
            </a:schemeClr>
          </a:solidFill>
          <a:ln w="6350" cmpd="sng">
            <a:noFill/>
          </a:ln>
          <a:effectLst>
            <a:outerShdw blurRad="76200" dir="18900000" sy="23000" kx="-1200000" algn="bl" rotWithShape="0">
              <a:prstClr val="black">
                <a:alpha val="77000"/>
              </a:prstClr>
            </a:outerShdw>
          </a:effectLst>
        </p:spPr>
        <p:txBody>
          <a:bodyPr>
            <a:spAutoFit/>
          </a:bodyPr>
          <a:lstStyle/>
          <a:p>
            <a:pPr algn="ctr">
              <a:defRPr/>
            </a:pPr>
            <a:r>
              <a:rPr lang="en-US" sz="2200" b="1" dirty="0">
                <a:solidFill>
                  <a:srgbClr val="000000"/>
                </a:solidFill>
              </a:rPr>
              <a:t>  </a:t>
            </a:r>
            <a:r>
              <a:rPr lang="en-US" sz="3000" b="1" dirty="0">
                <a:solidFill>
                  <a:srgbClr val="000000"/>
                </a:solidFill>
              </a:rPr>
              <a:t>Progress</a:t>
            </a:r>
          </a:p>
        </p:txBody>
      </p:sp>
      <p:sp>
        <p:nvSpPr>
          <p:cNvPr id="19" name="TextBox 18"/>
          <p:cNvSpPr txBox="1"/>
          <p:nvPr/>
        </p:nvSpPr>
        <p:spPr>
          <a:xfrm>
            <a:off x="4095750" y="2613025"/>
            <a:ext cx="1487488" cy="384175"/>
          </a:xfrm>
          <a:prstGeom prst="rect">
            <a:avLst/>
          </a:prstGeom>
          <a:solidFill>
            <a:srgbClr val="C6D9F1"/>
          </a:solidFill>
          <a:ln w="28575" cmpd="sng">
            <a:noFill/>
          </a:ln>
          <a:effectLst>
            <a:outerShdw blurRad="76200" dir="18900000" sy="23000" kx="-1200000" algn="bl" rotWithShape="0">
              <a:prstClr val="black">
                <a:alpha val="77000"/>
              </a:prstClr>
            </a:outerShdw>
          </a:effectLst>
        </p:spPr>
        <p:txBody>
          <a:bodyPr>
            <a:spAutoFit/>
          </a:bodyPr>
          <a:lstStyle/>
          <a:p>
            <a:pPr algn="ctr">
              <a:defRPr/>
            </a:pPr>
            <a:r>
              <a:rPr lang="en-US" b="1" dirty="0">
                <a:solidFill>
                  <a:srgbClr val="000000"/>
                </a:solidFill>
              </a:rPr>
              <a:t> </a:t>
            </a:r>
            <a:r>
              <a:rPr lang="en-US" sz="1900" b="1" dirty="0">
                <a:solidFill>
                  <a:srgbClr val="000000"/>
                </a:solidFill>
              </a:rPr>
              <a:t>Progress</a:t>
            </a:r>
          </a:p>
        </p:txBody>
      </p:sp>
      <p:sp>
        <p:nvSpPr>
          <p:cNvPr id="20" name="TextBox 19"/>
          <p:cNvSpPr txBox="1"/>
          <p:nvPr/>
        </p:nvSpPr>
        <p:spPr>
          <a:xfrm>
            <a:off x="7815263" y="1541463"/>
            <a:ext cx="1130300" cy="323850"/>
          </a:xfrm>
          <a:prstGeom prst="rect">
            <a:avLst/>
          </a:prstGeom>
          <a:solidFill>
            <a:srgbClr val="C6D9F1"/>
          </a:solidFill>
          <a:ln w="19050" cmpd="sng">
            <a:noFill/>
          </a:ln>
          <a:effectLst>
            <a:outerShdw blurRad="76200" dir="18900000" sy="23000" kx="-1200000" algn="bl" rotWithShape="0">
              <a:prstClr val="black">
                <a:alpha val="77000"/>
              </a:prstClr>
            </a:outerShdw>
          </a:effectLst>
        </p:spPr>
        <p:txBody>
          <a:bodyPr>
            <a:spAutoFit/>
          </a:bodyPr>
          <a:lstStyle/>
          <a:p>
            <a:pPr algn="ctr">
              <a:defRPr/>
            </a:pPr>
            <a:r>
              <a:rPr lang="en-US" sz="1500" b="1" dirty="0">
                <a:solidFill>
                  <a:srgbClr val="000000"/>
                </a:solidFill>
              </a:rPr>
              <a:t> </a:t>
            </a:r>
            <a:r>
              <a:rPr lang="en-US" sz="1400" b="1" dirty="0">
                <a:solidFill>
                  <a:srgbClr val="000000"/>
                </a:solidFill>
              </a:rPr>
              <a:t>Progress</a:t>
            </a:r>
          </a:p>
        </p:txBody>
      </p:sp>
      <p:pic>
        <p:nvPicPr>
          <p:cNvPr id="8" name="Picture 7"/>
          <p:cNvPicPr>
            <a:picLocks noChangeAspect="1"/>
          </p:cNvPicPr>
          <p:nvPr/>
        </p:nvPicPr>
        <p:blipFill>
          <a:blip r:embed="rId2"/>
          <a:stretch>
            <a:fillRect/>
          </a:stretch>
        </p:blipFill>
        <p:spPr>
          <a:xfrm rot="340721">
            <a:off x="5935095" y="3813175"/>
            <a:ext cx="2612803" cy="2295209"/>
          </a:xfrm>
          <a:prstGeom prst="rect">
            <a:avLst/>
          </a:prstGeom>
          <a:effectLst>
            <a:outerShdw blurRad="76200" dist="520700" dir="21360000" sy="23000" kx="-1200000" algn="bl" rotWithShape="0">
              <a:prstClr val="black">
                <a:alpha val="20000"/>
              </a:prstClr>
            </a:outerShdw>
          </a:effectLst>
        </p:spPr>
      </p:pic>
      <p:sp>
        <p:nvSpPr>
          <p:cNvPr id="9" name="TextBox 8"/>
          <p:cNvSpPr txBox="1"/>
          <p:nvPr/>
        </p:nvSpPr>
        <p:spPr>
          <a:xfrm>
            <a:off x="568264" y="1475730"/>
            <a:ext cx="3965370" cy="461665"/>
          </a:xfrm>
          <a:prstGeom prst="rect">
            <a:avLst/>
          </a:prstGeom>
          <a:noFill/>
        </p:spPr>
        <p:txBody>
          <a:bodyPr wrap="square" rtlCol="0">
            <a:spAutoFit/>
          </a:bodyPr>
          <a:lstStyle/>
          <a:p>
            <a:r>
              <a:rPr lang="en-US" sz="2400" dirty="0"/>
              <a:t>Academic progress</a:t>
            </a:r>
          </a:p>
        </p:txBody>
      </p:sp>
    </p:spTree>
    <p:extLst>
      <p:ext uri="{BB962C8B-B14F-4D97-AF65-F5344CB8AC3E}">
        <p14:creationId xmlns:p14="http://schemas.microsoft.com/office/powerpoint/2010/main" val="90504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4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‘Not everything that counts can be counted.’</a:t>
            </a:r>
            <a:endParaRPr lang="en-US" dirty="0"/>
          </a:p>
        </p:txBody>
      </p:sp>
      <p:sp>
        <p:nvSpPr>
          <p:cNvPr id="5" name="Oval Callout 4"/>
          <p:cNvSpPr/>
          <p:nvPr/>
        </p:nvSpPr>
        <p:spPr>
          <a:xfrm>
            <a:off x="4800600" y="4659086"/>
            <a:ext cx="2634343" cy="1077685"/>
          </a:xfrm>
          <a:prstGeom prst="wedgeEllipseCallout">
            <a:avLst>
              <a:gd name="adj1" fmla="val 60159"/>
              <a:gd name="adj2" fmla="val 8472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Have you tried?</a:t>
            </a:r>
            <a:endParaRPr lang="en-US"/>
          </a:p>
        </p:txBody>
      </p:sp>
    </p:spTree>
    <p:extLst>
      <p:ext uri="{BB962C8B-B14F-4D97-AF65-F5344CB8AC3E}">
        <p14:creationId xmlns:p14="http://schemas.microsoft.com/office/powerpoint/2010/main" val="177388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8280" y="0"/>
            <a:ext cx="6187440" cy="6858000"/>
          </a:xfrm>
          <a:prstGeom prst="rect">
            <a:avLst/>
          </a:prstGeom>
        </p:spPr>
      </p:pic>
    </p:spTree>
    <p:extLst>
      <p:ext uri="{BB962C8B-B14F-4D97-AF65-F5344CB8AC3E}">
        <p14:creationId xmlns:p14="http://schemas.microsoft.com/office/powerpoint/2010/main" val="1469525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0" y="3327585"/>
            <a:ext cx="9144000" cy="47033"/>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880927" y="-54382"/>
            <a:ext cx="0" cy="6858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31840" y="0"/>
            <a:ext cx="0" cy="68580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2"/>
          <a:srcRect r="3580"/>
          <a:stretch/>
        </p:blipFill>
        <p:spPr>
          <a:xfrm>
            <a:off x="217894" y="529121"/>
            <a:ext cx="2533684" cy="2592874"/>
          </a:xfrm>
          <a:prstGeom prst="rect">
            <a:avLst/>
          </a:prstGeom>
        </p:spPr>
      </p:pic>
      <p:pic>
        <p:nvPicPr>
          <p:cNvPr id="10" name="Picture 9"/>
          <p:cNvPicPr>
            <a:picLocks noChangeAspect="1"/>
          </p:cNvPicPr>
          <p:nvPr/>
        </p:nvPicPr>
        <p:blipFill>
          <a:blip r:embed="rId3"/>
          <a:stretch>
            <a:fillRect/>
          </a:stretch>
        </p:blipFill>
        <p:spPr>
          <a:xfrm>
            <a:off x="3209843" y="658459"/>
            <a:ext cx="2509723" cy="2071684"/>
          </a:xfrm>
          <a:prstGeom prst="rect">
            <a:avLst/>
          </a:prstGeom>
        </p:spPr>
      </p:pic>
      <p:sp>
        <p:nvSpPr>
          <p:cNvPr id="11" name="Oval Callout 10"/>
          <p:cNvSpPr/>
          <p:nvPr/>
        </p:nvSpPr>
        <p:spPr>
          <a:xfrm>
            <a:off x="6078877" y="658459"/>
            <a:ext cx="2788272" cy="1507798"/>
          </a:xfrm>
          <a:prstGeom prst="wedgeEllipseCallout">
            <a:avLst>
              <a:gd name="adj1" fmla="val 60373"/>
              <a:gd name="adj2" fmla="val 8178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Comic Sans MS"/>
                <a:cs typeface="Comic Sans MS"/>
              </a:rPr>
              <a:t>How</a:t>
            </a:r>
            <a:r>
              <a:rPr lang="en-US" sz="2000" dirty="0">
                <a:solidFill>
                  <a:schemeClr val="tx1"/>
                </a:solidFill>
                <a:latin typeface="Comic Sans MS"/>
                <a:cs typeface="Comic Sans MS"/>
              </a:rPr>
              <a:t> </a:t>
            </a:r>
            <a:r>
              <a:rPr lang="en-US" sz="2000" dirty="0" smtClean="0">
                <a:solidFill>
                  <a:schemeClr val="tx1"/>
                </a:solidFill>
                <a:latin typeface="Comic Sans MS"/>
                <a:cs typeface="Comic Sans MS"/>
              </a:rPr>
              <a:t>has </a:t>
            </a:r>
          </a:p>
          <a:p>
            <a:pPr algn="ctr"/>
            <a:r>
              <a:rPr lang="en-US" sz="2000" dirty="0" smtClean="0">
                <a:solidFill>
                  <a:schemeClr val="tx1"/>
                </a:solidFill>
                <a:latin typeface="Comic Sans MS"/>
                <a:cs typeface="Comic Sans MS"/>
              </a:rPr>
              <a:t>Henry been </a:t>
            </a:r>
            <a:r>
              <a:rPr lang="en-US" sz="2000" i="1" dirty="0" smtClean="0">
                <a:solidFill>
                  <a:schemeClr val="tx1"/>
                </a:solidFill>
                <a:latin typeface="Comic Sans MS"/>
                <a:cs typeface="Comic Sans MS"/>
              </a:rPr>
              <a:t>performing</a:t>
            </a:r>
            <a:r>
              <a:rPr lang="en-US" sz="2000" dirty="0" smtClean="0">
                <a:solidFill>
                  <a:schemeClr val="tx1"/>
                </a:solidFill>
                <a:latin typeface="Comic Sans MS"/>
                <a:cs typeface="Comic Sans MS"/>
              </a:rPr>
              <a:t>? </a:t>
            </a:r>
            <a:endParaRPr lang="en-US" sz="2000" dirty="0">
              <a:solidFill>
                <a:schemeClr val="tx1"/>
              </a:solidFill>
              <a:latin typeface="Comic Sans MS"/>
              <a:cs typeface="Comic Sans M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18" y="4090963"/>
            <a:ext cx="2814277" cy="147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6721822" y="3716176"/>
            <a:ext cx="1953154" cy="2668554"/>
          </a:xfrm>
          <a:prstGeom prst="rect">
            <a:avLst/>
          </a:prstGeom>
        </p:spPr>
      </p:pic>
      <p:sp>
        <p:nvSpPr>
          <p:cNvPr id="14" name="Oval Callout 13"/>
          <p:cNvSpPr/>
          <p:nvPr/>
        </p:nvSpPr>
        <p:spPr>
          <a:xfrm>
            <a:off x="3001848" y="4090963"/>
            <a:ext cx="2788272" cy="1226337"/>
          </a:xfrm>
          <a:prstGeom prst="wedgeEllipseCallout">
            <a:avLst>
              <a:gd name="adj1" fmla="val 53204"/>
              <a:gd name="adj2" fmla="val 87533"/>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Comic Sans MS"/>
                <a:cs typeface="Comic Sans MS"/>
              </a:rPr>
              <a:t>You just don’t know how good you are!</a:t>
            </a:r>
            <a:endParaRPr lang="en-US" sz="2000" dirty="0">
              <a:solidFill>
                <a:schemeClr val="tx1"/>
              </a:solidFill>
              <a:latin typeface="Comic Sans MS"/>
              <a:cs typeface="Comic Sans MS"/>
            </a:endParaRPr>
          </a:p>
        </p:txBody>
      </p:sp>
    </p:spTree>
    <p:extLst>
      <p:ext uri="{BB962C8B-B14F-4D97-AF65-F5344CB8AC3E}">
        <p14:creationId xmlns:p14="http://schemas.microsoft.com/office/powerpoint/2010/main" val="201324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704918" y="2032001"/>
            <a:ext cx="1566695" cy="158290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p:nvPr/>
        </p:nvSpPr>
        <p:spPr>
          <a:xfrm>
            <a:off x="3913423" y="2469510"/>
            <a:ext cx="1149684" cy="707886"/>
          </a:xfrm>
          <a:prstGeom prst="rect">
            <a:avLst/>
          </a:prstGeom>
          <a:noFill/>
        </p:spPr>
        <p:txBody>
          <a:bodyPr wrap="square" rtlCol="0">
            <a:spAutoFit/>
          </a:bodyPr>
          <a:lstStyle/>
          <a:p>
            <a:r>
              <a:rPr lang="en-US" dirty="0" smtClean="0">
                <a:solidFill>
                  <a:schemeClr val="bg1"/>
                </a:solidFill>
              </a:rPr>
              <a:t>      </a:t>
            </a:r>
            <a:r>
              <a:rPr lang="en-US" sz="4000" dirty="0" smtClean="0">
                <a:ln>
                  <a:solidFill>
                    <a:sysClr val="windowText" lastClr="000000"/>
                  </a:solidFill>
                </a:ln>
                <a:solidFill>
                  <a:sysClr val="windowText" lastClr="000000"/>
                </a:solidFill>
              </a:rPr>
              <a:t>A</a:t>
            </a:r>
            <a:endParaRPr lang="en-US" sz="4000"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589692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704918" y="2032001"/>
            <a:ext cx="1566695" cy="158290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p:nvPr/>
        </p:nvSpPr>
        <p:spPr>
          <a:xfrm>
            <a:off x="4000511" y="2189607"/>
            <a:ext cx="1149684" cy="984885"/>
          </a:xfrm>
          <a:prstGeom prst="rect">
            <a:avLst/>
          </a:prstGeom>
          <a:noFill/>
        </p:spPr>
        <p:txBody>
          <a:bodyPr wrap="square" rtlCol="0">
            <a:spAutoFit/>
          </a:bodyPr>
          <a:lstStyle/>
          <a:p>
            <a:r>
              <a:rPr lang="en-US" dirty="0" smtClean="0">
                <a:solidFill>
                  <a:schemeClr val="bg1"/>
                </a:solidFill>
              </a:rPr>
              <a:t>      </a:t>
            </a:r>
            <a:r>
              <a:rPr lang="en-US" sz="4000" dirty="0" smtClean="0">
                <a:ln>
                  <a:solidFill>
                    <a:sysClr val="windowText" lastClr="000000"/>
                  </a:solidFill>
                </a:ln>
                <a:solidFill>
                  <a:sysClr val="windowText" lastClr="000000"/>
                </a:solidFill>
              </a:rPr>
              <a:t>125</a:t>
            </a:r>
            <a:endParaRPr lang="en-US" sz="4000"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207684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704918" y="2032001"/>
            <a:ext cx="1566695" cy="158290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p:nvPr/>
        </p:nvSpPr>
        <p:spPr>
          <a:xfrm>
            <a:off x="4000511" y="2189607"/>
            <a:ext cx="1149684" cy="984885"/>
          </a:xfrm>
          <a:prstGeom prst="rect">
            <a:avLst/>
          </a:prstGeom>
          <a:noFill/>
        </p:spPr>
        <p:txBody>
          <a:bodyPr wrap="square" rtlCol="0">
            <a:spAutoFit/>
          </a:bodyPr>
          <a:lstStyle/>
          <a:p>
            <a:r>
              <a:rPr lang="en-US" dirty="0" smtClean="0">
                <a:solidFill>
                  <a:schemeClr val="bg1"/>
                </a:solidFill>
              </a:rPr>
              <a:t>      </a:t>
            </a:r>
            <a:r>
              <a:rPr lang="en-US" sz="4000" dirty="0" smtClean="0">
                <a:ln>
                  <a:solidFill>
                    <a:sysClr val="windowText" lastClr="000000"/>
                  </a:solidFill>
                </a:ln>
                <a:solidFill>
                  <a:sysClr val="windowText" lastClr="000000"/>
                </a:solidFill>
              </a:rPr>
              <a:t>82%</a:t>
            </a:r>
            <a:endParaRPr lang="en-US" sz="4000"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899171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704918" y="2032001"/>
            <a:ext cx="1566695" cy="1582905"/>
          </a:xfrm>
          <a:prstGeom prst="ellipse">
            <a:avLst/>
          </a:prstGeom>
          <a:solidFill>
            <a:schemeClr val="bg1"/>
          </a:solidFill>
          <a:ln>
            <a:solidFill>
              <a:schemeClr val="tx1"/>
            </a:solidFill>
          </a:ln>
          <a:effectLst>
            <a:glow rad="1168400">
              <a:schemeClr val="accent1">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4000511" y="2189607"/>
            <a:ext cx="1149684" cy="984885"/>
          </a:xfrm>
          <a:prstGeom prst="rect">
            <a:avLst/>
          </a:prstGeom>
          <a:noFill/>
        </p:spPr>
        <p:txBody>
          <a:bodyPr wrap="square" rtlCol="0">
            <a:spAutoFit/>
          </a:bodyPr>
          <a:lstStyle/>
          <a:p>
            <a:r>
              <a:rPr lang="en-US" dirty="0" smtClean="0">
                <a:solidFill>
                  <a:schemeClr val="bg1"/>
                </a:solidFill>
              </a:rPr>
              <a:t>      </a:t>
            </a:r>
            <a:r>
              <a:rPr lang="en-US" sz="4000" dirty="0" smtClean="0">
                <a:ln>
                  <a:solidFill>
                    <a:sysClr val="windowText" lastClr="000000"/>
                  </a:solidFill>
                </a:ln>
                <a:solidFill>
                  <a:sysClr val="windowText" lastClr="000000"/>
                </a:solidFill>
              </a:rPr>
              <a:t>82%</a:t>
            </a:r>
            <a:endParaRPr lang="en-US" sz="4000"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51406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704916" y="2031371"/>
            <a:ext cx="1566695" cy="1582905"/>
          </a:xfrm>
          <a:prstGeom prst="ellipse">
            <a:avLst/>
          </a:prstGeom>
          <a:solidFill>
            <a:schemeClr val="bg1"/>
          </a:solidFill>
          <a:ln>
            <a:solidFill>
              <a:schemeClr val="tx1"/>
            </a:solidFill>
          </a:ln>
          <a:effectLst>
            <a:glow rad="1168400">
              <a:schemeClr val="accent1">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Oval 3"/>
          <p:cNvSpPr>
            <a:spLocks noChangeAspect="1"/>
          </p:cNvSpPr>
          <p:nvPr/>
        </p:nvSpPr>
        <p:spPr>
          <a:xfrm>
            <a:off x="3544036" y="1868824"/>
            <a:ext cx="1888458" cy="1908000"/>
          </a:xfrm>
          <a:prstGeom prst="ellipse">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3704918" y="2032001"/>
            <a:ext cx="1566695" cy="158290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2122054" y="4306995"/>
            <a:ext cx="4732421" cy="584775"/>
          </a:xfrm>
          <a:prstGeom prst="rect">
            <a:avLst/>
          </a:prstGeom>
          <a:noFill/>
        </p:spPr>
        <p:txBody>
          <a:bodyPr wrap="square" rtlCol="0">
            <a:spAutoFit/>
          </a:bodyPr>
          <a:lstStyle/>
          <a:p>
            <a:pPr algn="ctr"/>
            <a:r>
              <a:rPr lang="en-US" sz="3200" b="1" dirty="0" smtClean="0">
                <a:solidFill>
                  <a:srgbClr val="0070C0"/>
                </a:solidFill>
              </a:rPr>
              <a:t>ATTITUDES</a:t>
            </a:r>
            <a:endParaRPr lang="en-US" sz="3200" b="1" dirty="0">
              <a:solidFill>
                <a:srgbClr val="0070C0"/>
              </a:solidFill>
            </a:endParaRPr>
          </a:p>
        </p:txBody>
      </p:sp>
      <p:sp>
        <p:nvSpPr>
          <p:cNvPr id="7" name="TextBox 6"/>
          <p:cNvSpPr txBox="1"/>
          <p:nvPr/>
        </p:nvSpPr>
        <p:spPr>
          <a:xfrm>
            <a:off x="4000511" y="2189607"/>
            <a:ext cx="1149684" cy="984885"/>
          </a:xfrm>
          <a:prstGeom prst="rect">
            <a:avLst/>
          </a:prstGeom>
          <a:noFill/>
        </p:spPr>
        <p:txBody>
          <a:bodyPr wrap="square" rtlCol="0">
            <a:spAutoFit/>
          </a:bodyPr>
          <a:lstStyle/>
          <a:p>
            <a:r>
              <a:rPr lang="en-US" dirty="0" smtClean="0">
                <a:solidFill>
                  <a:schemeClr val="bg1"/>
                </a:solidFill>
              </a:rPr>
              <a:t>      </a:t>
            </a:r>
            <a:r>
              <a:rPr lang="en-US" sz="4000" dirty="0" smtClean="0">
                <a:ln>
                  <a:solidFill>
                    <a:sysClr val="windowText" lastClr="000000"/>
                  </a:solidFill>
                </a:ln>
                <a:solidFill>
                  <a:sysClr val="windowText" lastClr="000000"/>
                </a:solidFill>
              </a:rPr>
              <a:t>82%</a:t>
            </a:r>
            <a:endParaRPr lang="en-US" sz="4000"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697627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704915" y="2032001"/>
            <a:ext cx="1566695" cy="1582905"/>
          </a:xfrm>
          <a:prstGeom prst="ellipse">
            <a:avLst/>
          </a:prstGeom>
          <a:solidFill>
            <a:schemeClr val="bg1"/>
          </a:solidFill>
          <a:ln>
            <a:solidFill>
              <a:schemeClr val="tx1"/>
            </a:solidFill>
          </a:ln>
          <a:effectLst>
            <a:glow rad="1168400">
              <a:schemeClr val="accent1">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a:spLocks noChangeAspect="1"/>
          </p:cNvSpPr>
          <p:nvPr/>
        </p:nvSpPr>
        <p:spPr>
          <a:xfrm>
            <a:off x="3383695" y="1706824"/>
            <a:ext cx="2209137" cy="2232000"/>
          </a:xfrm>
          <a:prstGeom prst="ellipse">
            <a:avLst/>
          </a:prstGeom>
          <a:solidFill>
            <a:srgbClr val="00B050"/>
          </a:solidFill>
          <a:ln>
            <a:solidFill>
              <a:schemeClr val="tx1"/>
            </a:solidFill>
          </a:ln>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Oval 3"/>
          <p:cNvSpPr>
            <a:spLocks noChangeAspect="1"/>
          </p:cNvSpPr>
          <p:nvPr/>
        </p:nvSpPr>
        <p:spPr>
          <a:xfrm>
            <a:off x="3544036" y="1868824"/>
            <a:ext cx="1888458" cy="1908000"/>
          </a:xfrm>
          <a:prstGeom prst="ellipse">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3704918" y="2032001"/>
            <a:ext cx="1566695" cy="158290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2122054" y="4306995"/>
            <a:ext cx="4732421" cy="1077218"/>
          </a:xfrm>
          <a:prstGeom prst="rect">
            <a:avLst/>
          </a:prstGeom>
          <a:noFill/>
        </p:spPr>
        <p:txBody>
          <a:bodyPr wrap="square" rtlCol="0">
            <a:spAutoFit/>
          </a:bodyPr>
          <a:lstStyle/>
          <a:p>
            <a:pPr algn="ctr"/>
            <a:r>
              <a:rPr lang="en-US" sz="3200" b="1" dirty="0" smtClean="0">
                <a:solidFill>
                  <a:srgbClr val="0070C0"/>
                </a:solidFill>
              </a:rPr>
              <a:t>ATTITUDES</a:t>
            </a:r>
          </a:p>
          <a:p>
            <a:pPr algn="ctr"/>
            <a:r>
              <a:rPr lang="en-US" sz="3200" b="1" dirty="0" smtClean="0">
                <a:solidFill>
                  <a:srgbClr val="00B050"/>
                </a:solidFill>
              </a:rPr>
              <a:t>BEHAVIOURS</a:t>
            </a:r>
            <a:endParaRPr lang="en-US" sz="3200" b="1" dirty="0">
              <a:solidFill>
                <a:srgbClr val="00B050"/>
              </a:solidFill>
            </a:endParaRPr>
          </a:p>
        </p:txBody>
      </p:sp>
      <p:sp>
        <p:nvSpPr>
          <p:cNvPr id="11" name="TextBox 10"/>
          <p:cNvSpPr txBox="1"/>
          <p:nvPr/>
        </p:nvSpPr>
        <p:spPr>
          <a:xfrm>
            <a:off x="4000511" y="2189607"/>
            <a:ext cx="1149684" cy="984885"/>
          </a:xfrm>
          <a:prstGeom prst="rect">
            <a:avLst/>
          </a:prstGeom>
          <a:noFill/>
        </p:spPr>
        <p:txBody>
          <a:bodyPr wrap="square" rtlCol="0">
            <a:spAutoFit/>
          </a:bodyPr>
          <a:lstStyle/>
          <a:p>
            <a:r>
              <a:rPr lang="en-US" dirty="0" smtClean="0">
                <a:solidFill>
                  <a:schemeClr val="bg1"/>
                </a:solidFill>
              </a:rPr>
              <a:t>      </a:t>
            </a:r>
            <a:r>
              <a:rPr lang="en-US" sz="4000" dirty="0" smtClean="0">
                <a:ln>
                  <a:solidFill>
                    <a:sysClr val="windowText" lastClr="000000"/>
                  </a:solidFill>
                </a:ln>
                <a:solidFill>
                  <a:sysClr val="windowText" lastClr="000000"/>
                </a:solidFill>
              </a:rPr>
              <a:t>82%</a:t>
            </a:r>
            <a:endParaRPr lang="en-US" sz="4000"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19165333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704918" y="2032001"/>
            <a:ext cx="1566695" cy="1582905"/>
          </a:xfrm>
          <a:prstGeom prst="ellipse">
            <a:avLst/>
          </a:prstGeom>
          <a:solidFill>
            <a:schemeClr val="bg1"/>
          </a:solidFill>
          <a:ln>
            <a:solidFill>
              <a:schemeClr val="tx1"/>
            </a:solidFill>
          </a:ln>
          <a:effectLst>
            <a:glow rad="1168400">
              <a:schemeClr val="accent1">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a:spLocks noChangeAspect="1"/>
          </p:cNvSpPr>
          <p:nvPr/>
        </p:nvSpPr>
        <p:spPr>
          <a:xfrm>
            <a:off x="3226327" y="1569938"/>
            <a:ext cx="2529816" cy="2556000"/>
          </a:xfrm>
          <a:prstGeom prst="ellipse">
            <a:avLst/>
          </a:prstGeom>
          <a:solidFill>
            <a:srgbClr val="FF0000"/>
          </a:solidFill>
          <a:ln>
            <a:solidFill>
              <a:schemeClr val="tx1"/>
            </a:solidFill>
          </a:ln>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a:spLocks noChangeAspect="1"/>
          </p:cNvSpPr>
          <p:nvPr/>
        </p:nvSpPr>
        <p:spPr>
          <a:xfrm>
            <a:off x="3383695" y="1706824"/>
            <a:ext cx="2209137" cy="2232000"/>
          </a:xfrm>
          <a:prstGeom prst="ellipse">
            <a:avLst/>
          </a:prstGeom>
          <a:solidFill>
            <a:srgbClr val="00B050"/>
          </a:solidFill>
          <a:ln>
            <a:solidFill>
              <a:schemeClr val="tx1"/>
            </a:solidFill>
          </a:ln>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Oval 3"/>
          <p:cNvSpPr>
            <a:spLocks noChangeAspect="1"/>
          </p:cNvSpPr>
          <p:nvPr/>
        </p:nvSpPr>
        <p:spPr>
          <a:xfrm>
            <a:off x="3544036" y="1868824"/>
            <a:ext cx="1888458" cy="1908000"/>
          </a:xfrm>
          <a:prstGeom prst="ellipse">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3704918" y="2032001"/>
            <a:ext cx="1566695" cy="158290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p:nvSpPr>
        <p:spPr>
          <a:xfrm>
            <a:off x="2122054" y="4306995"/>
            <a:ext cx="4732421" cy="1569660"/>
          </a:xfrm>
          <a:prstGeom prst="rect">
            <a:avLst/>
          </a:prstGeom>
          <a:noFill/>
        </p:spPr>
        <p:txBody>
          <a:bodyPr wrap="square" rtlCol="0">
            <a:spAutoFit/>
          </a:bodyPr>
          <a:lstStyle/>
          <a:p>
            <a:pPr algn="ctr"/>
            <a:r>
              <a:rPr lang="en-US" sz="3200" b="1" dirty="0" smtClean="0">
                <a:solidFill>
                  <a:srgbClr val="0070C0"/>
                </a:solidFill>
              </a:rPr>
              <a:t>ATTITUDES</a:t>
            </a:r>
          </a:p>
          <a:p>
            <a:pPr algn="ctr"/>
            <a:r>
              <a:rPr lang="en-US" sz="3200" b="1" dirty="0" smtClean="0">
                <a:solidFill>
                  <a:srgbClr val="00B050"/>
                </a:solidFill>
              </a:rPr>
              <a:t>BEHAVIOURS</a:t>
            </a:r>
          </a:p>
          <a:p>
            <a:pPr algn="ctr"/>
            <a:r>
              <a:rPr lang="en-US" sz="3200" b="1" dirty="0" smtClean="0">
                <a:solidFill>
                  <a:srgbClr val="FF0000"/>
                </a:solidFill>
              </a:rPr>
              <a:t>SKILLS</a:t>
            </a:r>
            <a:endParaRPr lang="en-US" sz="3200" b="1" dirty="0">
              <a:solidFill>
                <a:srgbClr val="FF0000"/>
              </a:solidFill>
            </a:endParaRPr>
          </a:p>
        </p:txBody>
      </p:sp>
      <p:sp>
        <p:nvSpPr>
          <p:cNvPr id="2" name="TextBox 1"/>
          <p:cNvSpPr txBox="1"/>
          <p:nvPr/>
        </p:nvSpPr>
        <p:spPr>
          <a:xfrm>
            <a:off x="1883227" y="511630"/>
            <a:ext cx="4506685" cy="369332"/>
          </a:xfrm>
          <a:prstGeom prst="rect">
            <a:avLst/>
          </a:prstGeom>
          <a:noFill/>
        </p:spPr>
        <p:txBody>
          <a:bodyPr wrap="square" rtlCol="0">
            <a:spAutoFit/>
          </a:bodyPr>
          <a:lstStyle/>
          <a:p>
            <a:pPr algn="ctr"/>
            <a:r>
              <a:rPr lang="en-US" dirty="0" smtClean="0"/>
              <a:t>               </a:t>
            </a:r>
            <a:r>
              <a:rPr lang="en-US" b="1" smtClean="0"/>
              <a:t>HIDDEN LEARNING</a:t>
            </a:r>
            <a:endParaRPr lang="en-US" b="1" dirty="0"/>
          </a:p>
        </p:txBody>
      </p:sp>
      <p:sp>
        <p:nvSpPr>
          <p:cNvPr id="12" name="TextBox 11"/>
          <p:cNvSpPr txBox="1"/>
          <p:nvPr/>
        </p:nvSpPr>
        <p:spPr>
          <a:xfrm>
            <a:off x="4000511" y="2189607"/>
            <a:ext cx="1149684" cy="984885"/>
          </a:xfrm>
          <a:prstGeom prst="rect">
            <a:avLst/>
          </a:prstGeom>
          <a:noFill/>
        </p:spPr>
        <p:txBody>
          <a:bodyPr wrap="square" rtlCol="0">
            <a:spAutoFit/>
          </a:bodyPr>
          <a:lstStyle/>
          <a:p>
            <a:r>
              <a:rPr lang="en-US" dirty="0" smtClean="0">
                <a:solidFill>
                  <a:schemeClr val="bg1"/>
                </a:solidFill>
              </a:rPr>
              <a:t>      </a:t>
            </a:r>
            <a:r>
              <a:rPr lang="en-US" sz="4000" dirty="0" smtClean="0">
                <a:ln>
                  <a:solidFill>
                    <a:sysClr val="windowText" lastClr="000000"/>
                  </a:solidFill>
                </a:ln>
                <a:solidFill>
                  <a:sysClr val="windowText" lastClr="000000"/>
                </a:solidFill>
              </a:rPr>
              <a:t>82%</a:t>
            </a:r>
            <a:endParaRPr lang="en-US" sz="4000"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10687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noChangeAspect="1"/>
          </p:cNvSpPr>
          <p:nvPr/>
        </p:nvSpPr>
        <p:spPr>
          <a:xfrm>
            <a:off x="3169909" y="1490824"/>
            <a:ext cx="2636709" cy="2664000"/>
          </a:xfrm>
          <a:prstGeom prst="ellipse">
            <a:avLst/>
          </a:prstGeom>
          <a:solidFill>
            <a:schemeClr val="tx1"/>
          </a:solidFill>
          <a:ln>
            <a:solidFill>
              <a:schemeClr val="tx1"/>
            </a:solidFill>
          </a:ln>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3704918" y="2032001"/>
            <a:ext cx="1566695" cy="158290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p:nvSpPr>
        <p:spPr>
          <a:xfrm>
            <a:off x="2122054" y="4306995"/>
            <a:ext cx="4732421" cy="584775"/>
          </a:xfrm>
          <a:prstGeom prst="rect">
            <a:avLst/>
          </a:prstGeom>
          <a:noFill/>
        </p:spPr>
        <p:txBody>
          <a:bodyPr wrap="square" rtlCol="0">
            <a:spAutoFit/>
          </a:bodyPr>
          <a:lstStyle/>
          <a:p>
            <a:pPr algn="ctr"/>
            <a:r>
              <a:rPr lang="en-US" sz="3200" b="1" dirty="0" smtClean="0"/>
              <a:t>RESULTS</a:t>
            </a:r>
            <a:endParaRPr lang="en-US" sz="3200" b="1" dirty="0"/>
          </a:p>
        </p:txBody>
      </p:sp>
      <p:sp>
        <p:nvSpPr>
          <p:cNvPr id="7" name="TextBox 6"/>
          <p:cNvSpPr txBox="1"/>
          <p:nvPr/>
        </p:nvSpPr>
        <p:spPr>
          <a:xfrm>
            <a:off x="4000511" y="2189607"/>
            <a:ext cx="1149684" cy="984885"/>
          </a:xfrm>
          <a:prstGeom prst="rect">
            <a:avLst/>
          </a:prstGeom>
          <a:noFill/>
        </p:spPr>
        <p:txBody>
          <a:bodyPr wrap="square" rtlCol="0">
            <a:spAutoFit/>
          </a:bodyPr>
          <a:lstStyle/>
          <a:p>
            <a:r>
              <a:rPr lang="en-US" dirty="0" smtClean="0">
                <a:solidFill>
                  <a:schemeClr val="bg1"/>
                </a:solidFill>
              </a:rPr>
              <a:t>      </a:t>
            </a:r>
            <a:r>
              <a:rPr lang="en-US" sz="4000" dirty="0" smtClean="0">
                <a:ln>
                  <a:solidFill>
                    <a:sysClr val="windowText" lastClr="000000"/>
                  </a:solidFill>
                </a:ln>
                <a:solidFill>
                  <a:sysClr val="windowText" lastClr="000000"/>
                </a:solidFill>
              </a:rPr>
              <a:t>82%</a:t>
            </a:r>
            <a:endParaRPr lang="en-US" sz="4000"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7881250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6200000">
            <a:off x="3438528" y="4371393"/>
            <a:ext cx="1932215" cy="70213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a:off x="4230463" y="4071257"/>
            <a:ext cx="348343" cy="16173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053569" y="3756351"/>
            <a:ext cx="842280" cy="307777"/>
          </a:xfrm>
          <a:prstGeom prst="rect">
            <a:avLst/>
          </a:prstGeom>
          <a:noFill/>
        </p:spPr>
        <p:txBody>
          <a:bodyPr wrap="square" rtlCol="0">
            <a:spAutoFit/>
          </a:bodyPr>
          <a:lstStyle/>
          <a:p>
            <a:r>
              <a:rPr lang="en-US" sz="1400" dirty="0" smtClean="0"/>
              <a:t>Grades</a:t>
            </a:r>
            <a:endParaRPr lang="en-US" sz="1400" dirty="0"/>
          </a:p>
        </p:txBody>
      </p:sp>
      <p:sp>
        <p:nvSpPr>
          <p:cNvPr id="4" name="TextBox 3"/>
          <p:cNvSpPr txBox="1"/>
          <p:nvPr/>
        </p:nvSpPr>
        <p:spPr>
          <a:xfrm>
            <a:off x="1519237" y="827315"/>
            <a:ext cx="5910943" cy="1200329"/>
          </a:xfrm>
          <a:prstGeom prst="rect">
            <a:avLst/>
          </a:prstGeom>
          <a:noFill/>
        </p:spPr>
        <p:txBody>
          <a:bodyPr wrap="square" rtlCol="0">
            <a:spAutoFit/>
          </a:bodyPr>
          <a:lstStyle/>
          <a:p>
            <a:pPr algn="ctr"/>
            <a:r>
              <a:rPr lang="en-US" sz="2400" dirty="0" smtClean="0"/>
              <a:t>The purpose of a school is to help its students to </a:t>
            </a:r>
            <a:r>
              <a:rPr lang="en-US" sz="2400" b="1" dirty="0" smtClean="0"/>
              <a:t>make</a:t>
            </a:r>
            <a:r>
              <a:rPr lang="en-US" sz="2400" dirty="0" smtClean="0"/>
              <a:t> </a:t>
            </a:r>
          </a:p>
          <a:p>
            <a:pPr algn="ctr"/>
            <a:r>
              <a:rPr lang="en-US" sz="2400" b="1" dirty="0" smtClean="0"/>
              <a:t>PROGRESS</a:t>
            </a:r>
            <a:r>
              <a:rPr lang="en-US" sz="2400" dirty="0" smtClean="0"/>
              <a:t>.</a:t>
            </a:r>
            <a:endParaRPr lang="en-US" sz="2400" dirty="0"/>
          </a:p>
        </p:txBody>
      </p:sp>
    </p:spTree>
    <p:extLst>
      <p:ext uri="{BB962C8B-B14F-4D97-AF65-F5344CB8AC3E}">
        <p14:creationId xmlns:p14="http://schemas.microsoft.com/office/powerpoint/2010/main" val="3381436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83457" y="3756351"/>
            <a:ext cx="1440000" cy="1932215"/>
          </a:xfrm>
          <a:prstGeom prst="rect">
            <a:avLst/>
          </a:prstGeom>
          <a:solidFill>
            <a:srgbClr val="FF000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784155" y="3765273"/>
            <a:ext cx="1221917" cy="1932216"/>
          </a:xfrm>
          <a:prstGeom prst="rect">
            <a:avLst/>
          </a:prstGeom>
          <a:solidFill>
            <a:srgbClr val="00B05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909334" y="3750515"/>
            <a:ext cx="990600" cy="1944000"/>
          </a:xfrm>
          <a:prstGeom prst="rect">
            <a:avLst/>
          </a:prstGeom>
          <a:solidFill>
            <a:srgbClr val="0070C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rot="16200000">
            <a:off x="3435610" y="4368475"/>
            <a:ext cx="1938052" cy="70213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a:off x="4230463" y="4075014"/>
            <a:ext cx="348343" cy="161355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053569" y="3756351"/>
            <a:ext cx="842280" cy="307777"/>
          </a:xfrm>
          <a:prstGeom prst="rect">
            <a:avLst/>
          </a:prstGeom>
          <a:noFill/>
        </p:spPr>
        <p:txBody>
          <a:bodyPr wrap="square" rtlCol="0">
            <a:spAutoFit/>
          </a:bodyPr>
          <a:lstStyle/>
          <a:p>
            <a:r>
              <a:rPr lang="en-US" sz="1400" dirty="0" smtClean="0"/>
              <a:t>Grades</a:t>
            </a:r>
            <a:endParaRPr lang="en-US" sz="1400" dirty="0"/>
          </a:p>
        </p:txBody>
      </p:sp>
      <p:sp>
        <p:nvSpPr>
          <p:cNvPr id="13" name="TextBox 12"/>
          <p:cNvSpPr txBox="1"/>
          <p:nvPr/>
        </p:nvSpPr>
        <p:spPr>
          <a:xfrm>
            <a:off x="1519237" y="827315"/>
            <a:ext cx="5910943" cy="1200329"/>
          </a:xfrm>
          <a:prstGeom prst="rect">
            <a:avLst/>
          </a:prstGeom>
          <a:noFill/>
        </p:spPr>
        <p:txBody>
          <a:bodyPr wrap="square" rtlCol="0">
            <a:spAutoFit/>
          </a:bodyPr>
          <a:lstStyle/>
          <a:p>
            <a:pPr algn="ctr"/>
            <a:r>
              <a:rPr lang="en-US" sz="2400" dirty="0" smtClean="0"/>
              <a:t>The purpose of a school is to help its students to </a:t>
            </a:r>
            <a:r>
              <a:rPr lang="en-US" sz="2400" b="1" dirty="0" smtClean="0"/>
              <a:t>make</a:t>
            </a:r>
            <a:r>
              <a:rPr lang="en-US" sz="2400" dirty="0" smtClean="0"/>
              <a:t> </a:t>
            </a:r>
          </a:p>
          <a:p>
            <a:pPr algn="ctr"/>
            <a:r>
              <a:rPr lang="en-US" sz="2400" b="1" dirty="0" smtClean="0"/>
              <a:t>PROGRESS</a:t>
            </a:r>
            <a:r>
              <a:rPr lang="en-US" sz="2400" dirty="0" smtClean="0"/>
              <a:t>.</a:t>
            </a:r>
            <a:endParaRPr lang="en-US" sz="2400" dirty="0"/>
          </a:p>
        </p:txBody>
      </p:sp>
    </p:spTree>
    <p:extLst>
      <p:ext uri="{BB962C8B-B14F-4D97-AF65-F5344CB8AC3E}">
        <p14:creationId xmlns:p14="http://schemas.microsoft.com/office/powerpoint/2010/main" val="93896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8280" y="0"/>
            <a:ext cx="6187440" cy="6858000"/>
          </a:xfrm>
          <a:prstGeom prst="rect">
            <a:avLst/>
          </a:prstGeom>
        </p:spPr>
      </p:pic>
    </p:spTree>
    <p:extLst>
      <p:ext uri="{BB962C8B-B14F-4D97-AF65-F5344CB8AC3E}">
        <p14:creationId xmlns:p14="http://schemas.microsoft.com/office/powerpoint/2010/main" val="19977443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83457" y="2566055"/>
            <a:ext cx="1440000" cy="3122512"/>
          </a:xfrm>
          <a:prstGeom prst="rect">
            <a:avLst/>
          </a:prstGeom>
          <a:solidFill>
            <a:srgbClr val="FF000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784155" y="2569028"/>
            <a:ext cx="1221917" cy="3128461"/>
          </a:xfrm>
          <a:prstGeom prst="rect">
            <a:avLst/>
          </a:prstGeom>
          <a:solidFill>
            <a:srgbClr val="00B05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909334" y="2569028"/>
            <a:ext cx="990600" cy="3125487"/>
          </a:xfrm>
          <a:prstGeom prst="rect">
            <a:avLst/>
          </a:prstGeom>
          <a:solidFill>
            <a:srgbClr val="0070C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rot="16200000">
            <a:off x="2844867" y="3777732"/>
            <a:ext cx="3119538" cy="70213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a:off x="4230463" y="2928256"/>
            <a:ext cx="348343" cy="276031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057654" y="2557133"/>
            <a:ext cx="842280" cy="307777"/>
          </a:xfrm>
          <a:prstGeom prst="rect">
            <a:avLst/>
          </a:prstGeom>
          <a:noFill/>
        </p:spPr>
        <p:txBody>
          <a:bodyPr wrap="square" rtlCol="0">
            <a:spAutoFit/>
          </a:bodyPr>
          <a:lstStyle/>
          <a:p>
            <a:r>
              <a:rPr lang="en-US" sz="1400" dirty="0" smtClean="0"/>
              <a:t>Grades</a:t>
            </a:r>
            <a:endParaRPr lang="en-US" sz="1400" dirty="0"/>
          </a:p>
        </p:txBody>
      </p:sp>
      <p:sp>
        <p:nvSpPr>
          <p:cNvPr id="12" name="TextBox 11"/>
          <p:cNvSpPr txBox="1"/>
          <p:nvPr/>
        </p:nvSpPr>
        <p:spPr>
          <a:xfrm>
            <a:off x="1519237" y="827315"/>
            <a:ext cx="5910943" cy="1200329"/>
          </a:xfrm>
          <a:prstGeom prst="rect">
            <a:avLst/>
          </a:prstGeom>
          <a:noFill/>
        </p:spPr>
        <p:txBody>
          <a:bodyPr wrap="square" rtlCol="0">
            <a:spAutoFit/>
          </a:bodyPr>
          <a:lstStyle/>
          <a:p>
            <a:pPr algn="ctr"/>
            <a:r>
              <a:rPr lang="en-US" sz="2400" dirty="0" smtClean="0"/>
              <a:t>The purpose of a school is to help its students to </a:t>
            </a:r>
            <a:r>
              <a:rPr lang="en-US" sz="2400" b="1" dirty="0" smtClean="0"/>
              <a:t>make</a:t>
            </a:r>
            <a:r>
              <a:rPr lang="en-US" sz="2400" dirty="0" smtClean="0"/>
              <a:t> </a:t>
            </a:r>
          </a:p>
          <a:p>
            <a:pPr algn="ctr"/>
            <a:r>
              <a:rPr lang="en-US" sz="2400" b="1" dirty="0" smtClean="0"/>
              <a:t>PROGRESS</a:t>
            </a:r>
            <a:r>
              <a:rPr lang="en-US" sz="2400" dirty="0" smtClean="0"/>
              <a:t>.</a:t>
            </a:r>
            <a:endParaRPr lang="en-US" sz="2400" dirty="0"/>
          </a:p>
        </p:txBody>
      </p:sp>
    </p:spTree>
    <p:extLst>
      <p:ext uri="{BB962C8B-B14F-4D97-AF65-F5344CB8AC3E}">
        <p14:creationId xmlns:p14="http://schemas.microsoft.com/office/powerpoint/2010/main" val="1480664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0782" y="2962330"/>
            <a:ext cx="2427516" cy="2138180"/>
          </a:xfrm>
          <a:prstGeom prst="rect">
            <a:avLst/>
          </a:prstGeom>
          <a:solidFill>
            <a:schemeClr val="bg1">
              <a:lumMod val="6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ysClr val="windowText" lastClr="000000"/>
                </a:solidFill>
                <a:latin typeface="Abadi MT Condensed Extra Bold" charset="0"/>
                <a:ea typeface="Abadi MT Condensed Extra Bold" charset="0"/>
                <a:cs typeface="Abadi MT Condensed Extra Bold" charset="0"/>
              </a:rPr>
              <a:t>KNOWLEDGE </a:t>
            </a:r>
          </a:p>
          <a:p>
            <a:pPr algn="ctr"/>
            <a:r>
              <a:rPr lang="en-US" sz="2000" dirty="0" smtClean="0">
                <a:solidFill>
                  <a:sysClr val="windowText" lastClr="000000"/>
                </a:solidFill>
                <a:latin typeface="Abadi MT Condensed Extra Bold" charset="0"/>
                <a:ea typeface="Abadi MT Condensed Extra Bold" charset="0"/>
                <a:cs typeface="Abadi MT Condensed Extra Bold" charset="0"/>
              </a:rPr>
              <a:t>AND </a:t>
            </a:r>
          </a:p>
          <a:p>
            <a:pPr algn="ctr"/>
            <a:r>
              <a:rPr lang="en-US" sz="2000" dirty="0" smtClean="0">
                <a:solidFill>
                  <a:sysClr val="windowText" lastClr="000000"/>
                </a:solidFill>
                <a:latin typeface="Abadi MT Condensed Extra Bold" charset="0"/>
                <a:ea typeface="Abadi MT Condensed Extra Bold" charset="0"/>
                <a:cs typeface="Abadi MT Condensed Extra Bold" charset="0"/>
              </a:rPr>
              <a:t>UNDERSTANDING</a:t>
            </a:r>
            <a:endParaRPr lang="en-US" sz="2000" dirty="0">
              <a:solidFill>
                <a:sysClr val="windowText" lastClr="000000"/>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493430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be 2"/>
          <p:cNvSpPr/>
          <p:nvPr/>
        </p:nvSpPr>
        <p:spPr>
          <a:xfrm rot="16200000">
            <a:off x="2499550" y="1650452"/>
            <a:ext cx="3186977" cy="3548746"/>
          </a:xfrm>
          <a:prstGeom prst="cube">
            <a:avLst>
              <a:gd name="adj" fmla="val 35810"/>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ata 10"/>
          <p:cNvSpPr/>
          <p:nvPr/>
        </p:nvSpPr>
        <p:spPr>
          <a:xfrm rot="2695596" flipH="1">
            <a:off x="1773914" y="2599580"/>
            <a:ext cx="2362530" cy="502612"/>
          </a:xfrm>
          <a:prstGeom prst="flowChartInputOutpu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ata 11"/>
          <p:cNvSpPr/>
          <p:nvPr/>
        </p:nvSpPr>
        <p:spPr>
          <a:xfrm rot="2695596" flipH="1">
            <a:off x="1774142" y="3271636"/>
            <a:ext cx="2308909" cy="466042"/>
          </a:xfrm>
          <a:prstGeom prst="flowChartInputOutpu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a 12"/>
          <p:cNvSpPr/>
          <p:nvPr/>
        </p:nvSpPr>
        <p:spPr>
          <a:xfrm rot="2597533" flipH="1">
            <a:off x="1800980" y="3905586"/>
            <a:ext cx="2254301" cy="488481"/>
          </a:xfrm>
          <a:prstGeom prst="flowChartInputOutp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14"/>
          <p:cNvSpPr/>
          <p:nvPr/>
        </p:nvSpPr>
        <p:spPr>
          <a:xfrm flipH="1">
            <a:off x="2329550" y="1838749"/>
            <a:ext cx="3548745" cy="1123581"/>
          </a:xfrm>
          <a:prstGeom prst="parallelogram">
            <a:avLst>
              <a:gd name="adj" fmla="val 98144"/>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2253352" y="3863023"/>
            <a:ext cx="1197430" cy="1155291"/>
          </a:xfrm>
          <a:prstGeom prst="line">
            <a:avLst/>
          </a:prstGeom>
          <a:ln w="508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3450782" y="2962330"/>
            <a:ext cx="2427516" cy="2138180"/>
          </a:xfrm>
          <a:prstGeom prst="rect">
            <a:avLst/>
          </a:prstGeom>
          <a:solidFill>
            <a:schemeClr val="bg1">
              <a:lumMod val="6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ysClr val="windowText" lastClr="000000"/>
                </a:solidFill>
                <a:latin typeface="Abadi MT Condensed Extra Bold" charset="0"/>
                <a:ea typeface="Abadi MT Condensed Extra Bold" charset="0"/>
                <a:cs typeface="Abadi MT Condensed Extra Bold" charset="0"/>
              </a:rPr>
              <a:t>KNOWLEDGE </a:t>
            </a:r>
          </a:p>
          <a:p>
            <a:pPr algn="ctr"/>
            <a:r>
              <a:rPr lang="en-US" sz="2000" dirty="0" smtClean="0">
                <a:solidFill>
                  <a:sysClr val="windowText" lastClr="000000"/>
                </a:solidFill>
                <a:latin typeface="Abadi MT Condensed Extra Bold" charset="0"/>
                <a:ea typeface="Abadi MT Condensed Extra Bold" charset="0"/>
                <a:cs typeface="Abadi MT Condensed Extra Bold" charset="0"/>
              </a:rPr>
              <a:t>AND </a:t>
            </a:r>
          </a:p>
          <a:p>
            <a:pPr algn="ctr"/>
            <a:r>
              <a:rPr lang="en-US" sz="2000" dirty="0" smtClean="0">
                <a:solidFill>
                  <a:sysClr val="windowText" lastClr="000000"/>
                </a:solidFill>
                <a:latin typeface="Abadi MT Condensed Extra Bold" charset="0"/>
                <a:ea typeface="Abadi MT Condensed Extra Bold" charset="0"/>
                <a:cs typeface="Abadi MT Condensed Extra Bold" charset="0"/>
              </a:rPr>
              <a:t>UNDERSTANDING</a:t>
            </a:r>
            <a:endParaRPr lang="en-US" sz="2000" dirty="0">
              <a:solidFill>
                <a:sysClr val="windowText" lastClr="000000"/>
              </a:solidFill>
              <a:latin typeface="Abadi MT Condensed Extra Bold" charset="0"/>
              <a:ea typeface="Abadi MT Condensed Extra Bold" charset="0"/>
              <a:cs typeface="Abadi MT Condensed Extra Bold" charset="0"/>
            </a:endParaRPr>
          </a:p>
        </p:txBody>
      </p:sp>
      <p:sp>
        <p:nvSpPr>
          <p:cNvPr id="2" name="TextBox 1"/>
          <p:cNvSpPr txBox="1"/>
          <p:nvPr/>
        </p:nvSpPr>
        <p:spPr>
          <a:xfrm>
            <a:off x="1135814" y="2013661"/>
            <a:ext cx="1545772" cy="369332"/>
          </a:xfrm>
          <a:prstGeom prst="rect">
            <a:avLst/>
          </a:prstGeom>
          <a:noFill/>
        </p:spPr>
        <p:txBody>
          <a:bodyPr wrap="square" rtlCol="0">
            <a:spAutoFit/>
          </a:bodyPr>
          <a:lstStyle/>
          <a:p>
            <a:r>
              <a:rPr lang="en-US" dirty="0" smtClean="0">
                <a:latin typeface="Abadi MT Condensed Extra Bold" charset="0"/>
                <a:ea typeface="Abadi MT Condensed Extra Bold" charset="0"/>
                <a:cs typeface="Abadi MT Condensed Extra Bold" charset="0"/>
              </a:rPr>
              <a:t>ATTITUDES</a:t>
            </a:r>
            <a:endParaRPr lang="en-US" dirty="0">
              <a:latin typeface="Abadi MT Condensed Extra Bold" charset="0"/>
              <a:ea typeface="Abadi MT Condensed Extra Bold" charset="0"/>
              <a:cs typeface="Abadi MT Condensed Extra Bold" charset="0"/>
            </a:endParaRPr>
          </a:p>
        </p:txBody>
      </p:sp>
      <p:sp>
        <p:nvSpPr>
          <p:cNvPr id="10" name="TextBox 9"/>
          <p:cNvSpPr txBox="1"/>
          <p:nvPr/>
        </p:nvSpPr>
        <p:spPr>
          <a:xfrm>
            <a:off x="943470" y="2711405"/>
            <a:ext cx="1545772" cy="369332"/>
          </a:xfrm>
          <a:prstGeom prst="rect">
            <a:avLst/>
          </a:prstGeom>
          <a:noFill/>
        </p:spPr>
        <p:txBody>
          <a:bodyPr wrap="square" rtlCol="0">
            <a:spAutoFit/>
          </a:bodyPr>
          <a:lstStyle/>
          <a:p>
            <a:r>
              <a:rPr lang="en-US" dirty="0" smtClean="0">
                <a:latin typeface="Abadi MT Condensed Extra Bold" charset="0"/>
                <a:ea typeface="Abadi MT Condensed Extra Bold" charset="0"/>
                <a:cs typeface="Abadi MT Condensed Extra Bold" charset="0"/>
              </a:rPr>
              <a:t>BEHAVIOURS</a:t>
            </a:r>
            <a:endParaRPr lang="en-US" dirty="0">
              <a:latin typeface="Abadi MT Condensed Extra Bold" charset="0"/>
              <a:ea typeface="Abadi MT Condensed Extra Bold" charset="0"/>
              <a:cs typeface="Abadi MT Condensed Extra Bold" charset="0"/>
            </a:endParaRPr>
          </a:p>
        </p:txBody>
      </p:sp>
      <p:sp>
        <p:nvSpPr>
          <p:cNvPr id="14" name="TextBox 13"/>
          <p:cNvSpPr txBox="1"/>
          <p:nvPr/>
        </p:nvSpPr>
        <p:spPr>
          <a:xfrm>
            <a:off x="1499396" y="3368229"/>
            <a:ext cx="1545772" cy="369332"/>
          </a:xfrm>
          <a:prstGeom prst="rect">
            <a:avLst/>
          </a:prstGeom>
          <a:noFill/>
        </p:spPr>
        <p:txBody>
          <a:bodyPr wrap="square" rtlCol="0">
            <a:spAutoFit/>
          </a:bodyPr>
          <a:lstStyle/>
          <a:p>
            <a:r>
              <a:rPr lang="en-US" dirty="0" smtClean="0">
                <a:latin typeface="Abadi MT Condensed Extra Bold" charset="0"/>
                <a:ea typeface="Abadi MT Condensed Extra Bold" charset="0"/>
                <a:cs typeface="Abadi MT Condensed Extra Bold" charset="0"/>
              </a:rPr>
              <a:t>SKILLS</a:t>
            </a:r>
            <a:endParaRPr lang="en-US"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21042047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4051986" y="3238089"/>
            <a:ext cx="1569308" cy="3780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6539511" y="2851090"/>
            <a:ext cx="1282740" cy="1296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6579973" y="2909647"/>
            <a:ext cx="1217141" cy="984885"/>
          </a:xfrm>
          <a:prstGeom prst="rect">
            <a:avLst/>
          </a:prstGeom>
          <a:noFill/>
        </p:spPr>
        <p:txBody>
          <a:bodyPr wrap="square" rtlCol="0">
            <a:spAutoFit/>
          </a:bodyPr>
          <a:lstStyle/>
          <a:p>
            <a:pPr algn="ctr"/>
            <a:r>
              <a:rPr lang="en-US" dirty="0" smtClean="0">
                <a:solidFill>
                  <a:schemeClr val="bg1"/>
                </a:solidFill>
              </a:rPr>
              <a:t>     </a:t>
            </a:r>
            <a:r>
              <a:rPr lang="en-US" sz="2000" dirty="0" smtClean="0">
                <a:ln>
                  <a:solidFill>
                    <a:sysClr val="windowText" lastClr="000000"/>
                  </a:solidFill>
                </a:ln>
                <a:solidFill>
                  <a:sysClr val="windowText" lastClr="000000"/>
                </a:solidFill>
              </a:rPr>
              <a:t>Academic results</a:t>
            </a:r>
            <a:endParaRPr lang="en-US" sz="2000" dirty="0">
              <a:ln>
                <a:solidFill>
                  <a:sysClr val="windowText" lastClr="000000"/>
                </a:solidFill>
              </a:ln>
              <a:solidFill>
                <a:sysClr val="windowText" lastClr="000000"/>
              </a:solidFill>
            </a:endParaRPr>
          </a:p>
        </p:txBody>
      </p:sp>
      <p:sp>
        <p:nvSpPr>
          <p:cNvPr id="16" name="TextBox 15"/>
          <p:cNvSpPr txBox="1"/>
          <p:nvPr/>
        </p:nvSpPr>
        <p:spPr>
          <a:xfrm>
            <a:off x="6858000" y="1029720"/>
            <a:ext cx="1238080" cy="369332"/>
          </a:xfrm>
          <a:prstGeom prst="rect">
            <a:avLst/>
          </a:prstGeom>
          <a:noFill/>
        </p:spPr>
        <p:txBody>
          <a:bodyPr wrap="square" rtlCol="0">
            <a:spAutoFit/>
          </a:bodyPr>
          <a:lstStyle/>
          <a:p>
            <a:r>
              <a:rPr lang="en-US" b="1" dirty="0" smtClean="0">
                <a:solidFill>
                  <a:schemeClr val="bg1"/>
                </a:solidFill>
              </a:rPr>
              <a:t>ORK</a:t>
            </a:r>
            <a:endParaRPr lang="en-US" b="1" dirty="0">
              <a:solidFill>
                <a:schemeClr val="bg1"/>
              </a:solidFill>
            </a:endParaRPr>
          </a:p>
        </p:txBody>
      </p:sp>
      <p:sp>
        <p:nvSpPr>
          <p:cNvPr id="19" name="TextBox 18"/>
          <p:cNvSpPr txBox="1"/>
          <p:nvPr/>
        </p:nvSpPr>
        <p:spPr>
          <a:xfrm>
            <a:off x="1118626" y="2660761"/>
            <a:ext cx="1854998" cy="830997"/>
          </a:xfrm>
          <a:prstGeom prst="rect">
            <a:avLst/>
          </a:prstGeom>
          <a:solidFill>
            <a:schemeClr val="bg1"/>
          </a:solidFill>
          <a:ln w="19050">
            <a:solidFill>
              <a:schemeClr val="tx1"/>
            </a:solidFill>
          </a:ln>
        </p:spPr>
        <p:txBody>
          <a:bodyPr wrap="square" rtlCol="0">
            <a:spAutoFit/>
          </a:bodyPr>
          <a:lstStyle/>
          <a:p>
            <a:pPr algn="ctr"/>
            <a:r>
              <a:rPr lang="en-US" sz="2400" dirty="0" smtClean="0">
                <a:latin typeface="Abadi MT Condensed Extra Bold" charset="0"/>
                <a:ea typeface="Abadi MT Condensed Extra Bold" charset="0"/>
                <a:cs typeface="Abadi MT Condensed Extra Bold" charset="0"/>
              </a:rPr>
              <a:t>CORE KNOWLEDGE</a:t>
            </a:r>
            <a:endParaRPr lang="en-US" sz="24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6125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5315" y="3273398"/>
            <a:ext cx="2021800" cy="400110"/>
          </a:xfrm>
          <a:prstGeom prst="rect">
            <a:avLst/>
          </a:prstGeom>
          <a:solidFill>
            <a:srgbClr val="0070C0"/>
          </a:solidFill>
        </p:spPr>
        <p:txBody>
          <a:bodyPr wrap="square" rtlCol="0">
            <a:spAutoFit/>
          </a:bodyPr>
          <a:lstStyle/>
          <a:p>
            <a:pPr algn="ctr"/>
            <a:r>
              <a:rPr lang="en-US" sz="2000" dirty="0" smtClean="0">
                <a:solidFill>
                  <a:schemeClr val="bg1"/>
                </a:solidFill>
              </a:rPr>
              <a:t>ATTITUDES </a:t>
            </a:r>
            <a:endParaRPr lang="en-US" sz="2000" dirty="0">
              <a:solidFill>
                <a:schemeClr val="bg1"/>
              </a:solidFill>
            </a:endParaRPr>
          </a:p>
        </p:txBody>
      </p:sp>
      <p:sp>
        <p:nvSpPr>
          <p:cNvPr id="3" name="TextBox 2"/>
          <p:cNvSpPr txBox="1"/>
          <p:nvPr/>
        </p:nvSpPr>
        <p:spPr>
          <a:xfrm>
            <a:off x="1015314" y="3665125"/>
            <a:ext cx="2021800" cy="400110"/>
          </a:xfrm>
          <a:prstGeom prst="rect">
            <a:avLst/>
          </a:prstGeom>
          <a:solidFill>
            <a:srgbClr val="00B050"/>
          </a:solidFill>
        </p:spPr>
        <p:txBody>
          <a:bodyPr wrap="square" rtlCol="0">
            <a:spAutoFit/>
          </a:bodyPr>
          <a:lstStyle/>
          <a:p>
            <a:pPr algn="ctr"/>
            <a:r>
              <a:rPr lang="en-US" sz="2000" dirty="0" smtClean="0">
                <a:solidFill>
                  <a:schemeClr val="bg1"/>
                </a:solidFill>
              </a:rPr>
              <a:t>BEHAVIOURS</a:t>
            </a:r>
            <a:endParaRPr lang="en-US" sz="2000" dirty="0">
              <a:solidFill>
                <a:schemeClr val="bg1"/>
              </a:solidFill>
            </a:endParaRPr>
          </a:p>
        </p:txBody>
      </p:sp>
      <p:sp>
        <p:nvSpPr>
          <p:cNvPr id="4" name="TextBox 3"/>
          <p:cNvSpPr txBox="1"/>
          <p:nvPr/>
        </p:nvSpPr>
        <p:spPr>
          <a:xfrm>
            <a:off x="1015314" y="4073165"/>
            <a:ext cx="2021800" cy="400110"/>
          </a:xfrm>
          <a:prstGeom prst="rect">
            <a:avLst/>
          </a:prstGeom>
          <a:solidFill>
            <a:srgbClr val="FF0000"/>
          </a:solidFill>
        </p:spPr>
        <p:txBody>
          <a:bodyPr wrap="square" rtlCol="0">
            <a:spAutoFit/>
          </a:bodyPr>
          <a:lstStyle/>
          <a:p>
            <a:pPr algn="ctr"/>
            <a:r>
              <a:rPr lang="en-US" sz="2000" dirty="0" smtClean="0">
                <a:solidFill>
                  <a:schemeClr val="bg1"/>
                </a:solidFill>
              </a:rPr>
              <a:t>SKILLS</a:t>
            </a:r>
            <a:endParaRPr lang="en-US" sz="2000" dirty="0">
              <a:solidFill>
                <a:schemeClr val="bg1"/>
              </a:solidFill>
            </a:endParaRPr>
          </a:p>
        </p:txBody>
      </p:sp>
      <p:sp>
        <p:nvSpPr>
          <p:cNvPr id="6" name="Right Arrow 5"/>
          <p:cNvSpPr/>
          <p:nvPr/>
        </p:nvSpPr>
        <p:spPr>
          <a:xfrm>
            <a:off x="4051986" y="3238089"/>
            <a:ext cx="1569308" cy="3780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6539511" y="2851090"/>
            <a:ext cx="1282740" cy="1296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6579973" y="2909647"/>
            <a:ext cx="1217141" cy="984885"/>
          </a:xfrm>
          <a:prstGeom prst="rect">
            <a:avLst/>
          </a:prstGeom>
          <a:noFill/>
        </p:spPr>
        <p:txBody>
          <a:bodyPr wrap="square" rtlCol="0">
            <a:spAutoFit/>
          </a:bodyPr>
          <a:lstStyle/>
          <a:p>
            <a:pPr algn="ctr"/>
            <a:r>
              <a:rPr lang="en-US" dirty="0" smtClean="0">
                <a:solidFill>
                  <a:schemeClr val="bg1"/>
                </a:solidFill>
              </a:rPr>
              <a:t>     </a:t>
            </a:r>
            <a:r>
              <a:rPr lang="en-US" sz="2000" dirty="0" smtClean="0">
                <a:ln>
                  <a:solidFill>
                    <a:sysClr val="windowText" lastClr="000000"/>
                  </a:solidFill>
                </a:ln>
                <a:solidFill>
                  <a:sysClr val="windowText" lastClr="000000"/>
                </a:solidFill>
              </a:rPr>
              <a:t>Academic results</a:t>
            </a:r>
            <a:endParaRPr lang="en-US" sz="2000" dirty="0">
              <a:ln>
                <a:solidFill>
                  <a:sysClr val="windowText" lastClr="000000"/>
                </a:solidFill>
              </a:ln>
              <a:solidFill>
                <a:sysClr val="windowText" lastClr="000000"/>
              </a:solidFill>
            </a:endParaRPr>
          </a:p>
        </p:txBody>
      </p:sp>
      <p:sp>
        <p:nvSpPr>
          <p:cNvPr id="11" name="Right Arrow 10"/>
          <p:cNvSpPr/>
          <p:nvPr/>
        </p:nvSpPr>
        <p:spPr>
          <a:xfrm rot="19656671">
            <a:off x="3965035" y="2352919"/>
            <a:ext cx="1569308" cy="3780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885705">
            <a:off x="3960774" y="4079427"/>
            <a:ext cx="1569308" cy="3780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a:off x="6269347" y="170198"/>
            <a:ext cx="1953352" cy="2088376"/>
          </a:xfrm>
          <a:prstGeom prst="rect">
            <a:avLst/>
          </a:prstGeom>
        </p:spPr>
      </p:pic>
      <p:pic>
        <p:nvPicPr>
          <p:cNvPr id="15" name="Picture 14"/>
          <p:cNvPicPr>
            <a:picLocks noChangeAspect="1"/>
          </p:cNvPicPr>
          <p:nvPr/>
        </p:nvPicPr>
        <p:blipFill>
          <a:blip r:embed="rId3"/>
          <a:stretch>
            <a:fillRect/>
          </a:stretch>
        </p:blipFill>
        <p:spPr>
          <a:xfrm>
            <a:off x="6420727" y="4762690"/>
            <a:ext cx="1588157" cy="1588157"/>
          </a:xfrm>
          <a:prstGeom prst="rect">
            <a:avLst/>
          </a:prstGeom>
        </p:spPr>
      </p:pic>
      <p:sp>
        <p:nvSpPr>
          <p:cNvPr id="16" name="TextBox 15"/>
          <p:cNvSpPr txBox="1"/>
          <p:nvPr/>
        </p:nvSpPr>
        <p:spPr>
          <a:xfrm>
            <a:off x="6858000" y="1029720"/>
            <a:ext cx="1238080" cy="369332"/>
          </a:xfrm>
          <a:prstGeom prst="rect">
            <a:avLst/>
          </a:prstGeom>
          <a:noFill/>
        </p:spPr>
        <p:txBody>
          <a:bodyPr wrap="square" rtlCol="0">
            <a:spAutoFit/>
          </a:bodyPr>
          <a:lstStyle/>
          <a:p>
            <a:r>
              <a:rPr lang="en-US" b="1" dirty="0" smtClean="0">
                <a:solidFill>
                  <a:schemeClr val="bg1"/>
                </a:solidFill>
              </a:rPr>
              <a:t>WORK</a:t>
            </a:r>
            <a:endParaRPr lang="en-US" b="1" dirty="0">
              <a:solidFill>
                <a:schemeClr val="bg1"/>
              </a:solidFill>
            </a:endParaRPr>
          </a:p>
        </p:txBody>
      </p:sp>
      <p:sp>
        <p:nvSpPr>
          <p:cNvPr id="17" name="TextBox 16"/>
          <p:cNvSpPr txBox="1"/>
          <p:nvPr/>
        </p:nvSpPr>
        <p:spPr>
          <a:xfrm>
            <a:off x="6834991" y="5016769"/>
            <a:ext cx="1238080" cy="369332"/>
          </a:xfrm>
          <a:prstGeom prst="rect">
            <a:avLst/>
          </a:prstGeom>
          <a:noFill/>
        </p:spPr>
        <p:txBody>
          <a:bodyPr wrap="square" rtlCol="0">
            <a:spAutoFit/>
          </a:bodyPr>
          <a:lstStyle/>
          <a:p>
            <a:r>
              <a:rPr lang="en-US" b="1" dirty="0" smtClean="0"/>
              <a:t>HOME</a:t>
            </a:r>
            <a:endParaRPr lang="en-US" b="1" dirty="0"/>
          </a:p>
        </p:txBody>
      </p:sp>
      <p:sp>
        <p:nvSpPr>
          <p:cNvPr id="19" name="TextBox 18"/>
          <p:cNvSpPr txBox="1"/>
          <p:nvPr/>
        </p:nvSpPr>
        <p:spPr>
          <a:xfrm>
            <a:off x="1035597" y="2438406"/>
            <a:ext cx="1979745" cy="823892"/>
          </a:xfrm>
          <a:prstGeom prst="rect">
            <a:avLst/>
          </a:prstGeom>
          <a:solidFill>
            <a:schemeClr val="bg1"/>
          </a:solidFill>
          <a:ln w="19050">
            <a:solidFill>
              <a:schemeClr val="tx1"/>
            </a:solidFill>
          </a:ln>
        </p:spPr>
        <p:txBody>
          <a:bodyPr wrap="square" rtlCol="0">
            <a:spAutoFit/>
          </a:bodyPr>
          <a:lstStyle/>
          <a:p>
            <a:pPr algn="ctr"/>
            <a:r>
              <a:rPr lang="en-US" sz="2400" dirty="0" smtClean="0">
                <a:latin typeface="Abadi MT Condensed Extra Bold" charset="0"/>
                <a:ea typeface="Abadi MT Condensed Extra Bold" charset="0"/>
                <a:cs typeface="Abadi MT Condensed Extra Bold" charset="0"/>
              </a:rPr>
              <a:t>CORE KNOWLEDGE</a:t>
            </a:r>
            <a:endParaRPr lang="en-US" sz="24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60707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153004" y="2444068"/>
            <a:ext cx="2442252" cy="3302735"/>
          </a:xfrm>
          <a:prstGeom prst="rect">
            <a:avLst/>
          </a:prstGeom>
        </p:spPr>
      </p:pic>
      <p:sp>
        <p:nvSpPr>
          <p:cNvPr id="4" name="Title 3"/>
          <p:cNvSpPr>
            <a:spLocks noGrp="1"/>
          </p:cNvSpPr>
          <p:nvPr>
            <p:ph type="ctrTitle"/>
          </p:nvPr>
        </p:nvSpPr>
        <p:spPr>
          <a:xfrm>
            <a:off x="2271261" y="2625411"/>
            <a:ext cx="7772400" cy="1470025"/>
          </a:xfrm>
        </p:spPr>
        <p:txBody>
          <a:bodyPr>
            <a:normAutofit/>
          </a:bodyPr>
          <a:lstStyle/>
          <a:p>
            <a:pPr algn="l"/>
            <a:r>
              <a:rPr lang="en-US" sz="4000" b="1" dirty="0" smtClean="0"/>
              <a:t>The  Hidden</a:t>
            </a:r>
            <a:r>
              <a:rPr lang="en-US" sz="4000" dirty="0" smtClean="0"/>
              <a:t>  </a:t>
            </a:r>
            <a:r>
              <a:rPr lang="en-US" sz="4000" b="1" dirty="0" smtClean="0"/>
              <a:t>Curriculum</a:t>
            </a:r>
            <a:endParaRPr lang="en-US" sz="4000" b="1" dirty="0"/>
          </a:p>
        </p:txBody>
      </p:sp>
    </p:spTree>
    <p:extLst>
      <p:ext uri="{BB962C8B-B14F-4D97-AF65-F5344CB8AC3E}">
        <p14:creationId xmlns:p14="http://schemas.microsoft.com/office/powerpoint/2010/main" val="470133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9588535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endCxn id="14" idx="6"/>
          </p:cNvCxnSpPr>
          <p:nvPr/>
        </p:nvCxnSpPr>
        <p:spPr>
          <a:xfrm flipV="1">
            <a:off x="800194" y="5257800"/>
            <a:ext cx="1167769" cy="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27844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248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dirty="0" smtClean="0"/>
              <a:t>Observing</a:t>
            </a:r>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148971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3960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2" name="Oval 11"/>
          <p:cNvSpPr/>
          <p:nvPr/>
        </p:nvSpPr>
        <p:spPr>
          <a:xfrm>
            <a:off x="4695437"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smtClean="0"/>
              <a:t>Observing</a:t>
            </a:r>
            <a:endParaRPr lang="en-US" b="1" dirty="0" smtClean="0"/>
          </a:p>
        </p:txBody>
      </p:sp>
      <p:sp>
        <p:nvSpPr>
          <p:cNvPr id="16" name="TextBox 15"/>
          <p:cNvSpPr txBox="1"/>
          <p:nvPr/>
        </p:nvSpPr>
        <p:spPr>
          <a:xfrm>
            <a:off x="4127245" y="4635716"/>
            <a:ext cx="1408525" cy="369332"/>
          </a:xfrm>
          <a:prstGeom prst="rect">
            <a:avLst/>
          </a:prstGeom>
          <a:noFill/>
        </p:spPr>
        <p:txBody>
          <a:bodyPr wrap="square" rtlCol="0">
            <a:spAutoFit/>
          </a:bodyPr>
          <a:lstStyle/>
          <a:p>
            <a:pPr algn="ctr"/>
            <a:r>
              <a:rPr lang="en-US" b="1" smtClean="0"/>
              <a:t>Tracking</a:t>
            </a:r>
            <a:endParaRPr lang="en-US" b="1" dirty="0" smtClean="0"/>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061594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910"/>
          <a:stretch/>
        </p:blipFill>
        <p:spPr>
          <a:xfrm>
            <a:off x="0" y="587827"/>
            <a:ext cx="9144000" cy="5620839"/>
          </a:xfrm>
          <a:prstGeom prst="rect">
            <a:avLst/>
          </a:prstGeom>
        </p:spPr>
      </p:pic>
    </p:spTree>
    <p:extLst>
      <p:ext uri="{BB962C8B-B14F-4D97-AF65-F5344CB8AC3E}">
        <p14:creationId xmlns:p14="http://schemas.microsoft.com/office/powerpoint/2010/main" val="13583162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5508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2" name="Oval 11"/>
          <p:cNvSpPr/>
          <p:nvPr/>
        </p:nvSpPr>
        <p:spPr>
          <a:xfrm>
            <a:off x="4695437"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33924"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smtClean="0"/>
              <a:t>Observing</a:t>
            </a:r>
            <a:endParaRPr lang="en-US" b="1" dirty="0" smtClean="0"/>
          </a:p>
        </p:txBody>
      </p:sp>
      <p:sp>
        <p:nvSpPr>
          <p:cNvPr id="16" name="TextBox 15"/>
          <p:cNvSpPr txBox="1"/>
          <p:nvPr/>
        </p:nvSpPr>
        <p:spPr>
          <a:xfrm>
            <a:off x="4127245" y="4635716"/>
            <a:ext cx="1408525" cy="369332"/>
          </a:xfrm>
          <a:prstGeom prst="rect">
            <a:avLst/>
          </a:prstGeom>
          <a:noFill/>
        </p:spPr>
        <p:txBody>
          <a:bodyPr wrap="square" rtlCol="0">
            <a:spAutoFit/>
          </a:bodyPr>
          <a:lstStyle/>
          <a:p>
            <a:pPr algn="ctr"/>
            <a:r>
              <a:rPr lang="en-US" b="1" smtClean="0"/>
              <a:t>Tracking</a:t>
            </a:r>
            <a:endParaRPr lang="en-US" b="1" dirty="0" smtClean="0"/>
          </a:p>
        </p:txBody>
      </p:sp>
      <p:sp>
        <p:nvSpPr>
          <p:cNvPr id="17" name="TextBox 16"/>
          <p:cNvSpPr txBox="1"/>
          <p:nvPr/>
        </p:nvSpPr>
        <p:spPr>
          <a:xfrm>
            <a:off x="5851099" y="4624830"/>
            <a:ext cx="1309933" cy="369332"/>
          </a:xfrm>
          <a:prstGeom prst="rect">
            <a:avLst/>
          </a:prstGeom>
          <a:noFill/>
        </p:spPr>
        <p:txBody>
          <a:bodyPr wrap="square" rtlCol="0">
            <a:spAutoFit/>
          </a:bodyPr>
          <a:lstStyle/>
          <a:p>
            <a:r>
              <a:rPr lang="en-US" b="1" dirty="0" smtClean="0"/>
              <a:t>Reporting</a:t>
            </a:r>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7244748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7056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2" name="Oval 11"/>
          <p:cNvSpPr/>
          <p:nvPr/>
        </p:nvSpPr>
        <p:spPr>
          <a:xfrm>
            <a:off x="4695437"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33924"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smtClean="0"/>
              <a:t>Observing</a:t>
            </a:r>
            <a:endParaRPr lang="en-US" b="1" dirty="0" smtClean="0"/>
          </a:p>
        </p:txBody>
      </p:sp>
      <p:sp>
        <p:nvSpPr>
          <p:cNvPr id="16" name="TextBox 15"/>
          <p:cNvSpPr txBox="1"/>
          <p:nvPr/>
        </p:nvSpPr>
        <p:spPr>
          <a:xfrm>
            <a:off x="4127245" y="4635716"/>
            <a:ext cx="1408525" cy="369332"/>
          </a:xfrm>
          <a:prstGeom prst="rect">
            <a:avLst/>
          </a:prstGeom>
          <a:noFill/>
        </p:spPr>
        <p:txBody>
          <a:bodyPr wrap="square" rtlCol="0">
            <a:spAutoFit/>
          </a:bodyPr>
          <a:lstStyle/>
          <a:p>
            <a:pPr algn="ctr"/>
            <a:r>
              <a:rPr lang="en-US" b="1" smtClean="0"/>
              <a:t>Tracking</a:t>
            </a:r>
            <a:endParaRPr lang="en-US" b="1" dirty="0" smtClean="0"/>
          </a:p>
        </p:txBody>
      </p:sp>
      <p:sp>
        <p:nvSpPr>
          <p:cNvPr id="17" name="TextBox 16"/>
          <p:cNvSpPr txBox="1"/>
          <p:nvPr/>
        </p:nvSpPr>
        <p:spPr>
          <a:xfrm>
            <a:off x="5851099" y="4624830"/>
            <a:ext cx="1309933" cy="369332"/>
          </a:xfrm>
          <a:prstGeom prst="rect">
            <a:avLst/>
          </a:prstGeom>
          <a:noFill/>
        </p:spPr>
        <p:txBody>
          <a:bodyPr wrap="square" rtlCol="0">
            <a:spAutoFit/>
          </a:bodyPr>
          <a:lstStyle/>
          <a:p>
            <a:r>
              <a:rPr lang="en-US" b="1" dirty="0" smtClean="0"/>
              <a:t>Reporting</a:t>
            </a:r>
          </a:p>
        </p:txBody>
      </p:sp>
      <p:sp>
        <p:nvSpPr>
          <p:cNvPr id="18" name="Oval 17"/>
          <p:cNvSpPr/>
          <p:nvPr/>
        </p:nvSpPr>
        <p:spPr>
          <a:xfrm>
            <a:off x="7831124"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182426" y="4619044"/>
            <a:ext cx="1569538" cy="369332"/>
          </a:xfrm>
          <a:prstGeom prst="rect">
            <a:avLst/>
          </a:prstGeom>
          <a:noFill/>
        </p:spPr>
        <p:txBody>
          <a:bodyPr wrap="square" rtlCol="0">
            <a:spAutoFit/>
          </a:bodyPr>
          <a:lstStyle/>
          <a:p>
            <a:pPr algn="ctr"/>
            <a:r>
              <a:rPr lang="en-US" b="1" smtClean="0"/>
              <a:t>Modelling</a:t>
            </a:r>
            <a:endParaRPr lang="en-US" b="1" dirty="0" smtClean="0"/>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8097561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1. Learning performance</a:t>
            </a:r>
            <a:endParaRPr lang="en-US" dirty="0"/>
          </a:p>
        </p:txBody>
      </p:sp>
      <p:pic>
        <p:nvPicPr>
          <p:cNvPr id="4" name="Picture 3"/>
          <p:cNvPicPr>
            <a:picLocks noChangeAspect="1"/>
          </p:cNvPicPr>
          <p:nvPr/>
        </p:nvPicPr>
        <p:blipFill>
          <a:blip r:embed="rId2"/>
          <a:stretch>
            <a:fillRect/>
          </a:stretch>
        </p:blipFill>
        <p:spPr>
          <a:xfrm>
            <a:off x="7554623" y="168528"/>
            <a:ext cx="1378046" cy="1033535"/>
          </a:xfrm>
          <a:prstGeom prst="rect">
            <a:avLst/>
          </a:prstGeom>
        </p:spPr>
      </p:pic>
      <p:sp>
        <p:nvSpPr>
          <p:cNvPr id="5" name="TextBox 4"/>
          <p:cNvSpPr txBox="1"/>
          <p:nvPr/>
        </p:nvSpPr>
        <p:spPr>
          <a:xfrm>
            <a:off x="7627378" y="558746"/>
            <a:ext cx="1505736" cy="231325"/>
          </a:xfrm>
          <a:prstGeom prst="rect">
            <a:avLst/>
          </a:prstGeom>
          <a:noFill/>
        </p:spPr>
        <p:txBody>
          <a:bodyPr wrap="square" rtlCol="0">
            <a:spAutoFit/>
          </a:bodyPr>
          <a:lstStyle/>
          <a:p>
            <a:r>
              <a:rPr lang="en-US" sz="900" dirty="0" smtClean="0">
                <a:solidFill>
                  <a:schemeClr val="bg1"/>
                </a:solidFill>
                <a:latin typeface="Arial" charset="0"/>
                <a:ea typeface="Arial" charset="0"/>
                <a:cs typeface="Arial" charset="0"/>
              </a:rPr>
              <a:t>HIDDEN LEARNING</a:t>
            </a:r>
            <a:endParaRPr lang="en-US" sz="900" dirty="0">
              <a:solidFill>
                <a:schemeClr val="bg1"/>
              </a:solidFill>
              <a:latin typeface="Arial" charset="0"/>
              <a:ea typeface="Arial" charset="0"/>
              <a:cs typeface="Arial" charset="0"/>
            </a:endParaRPr>
          </a:p>
        </p:txBody>
      </p:sp>
      <p:sp>
        <p:nvSpPr>
          <p:cNvPr id="6" name="Title 1"/>
          <p:cNvSpPr txBox="1">
            <a:spLocks/>
          </p:cNvSpPr>
          <p:nvPr/>
        </p:nvSpPr>
        <p:spPr>
          <a:xfrm>
            <a:off x="607846" y="2663823"/>
            <a:ext cx="7772400" cy="1470025"/>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badi MT Condensed Extra Bold" charset="0"/>
                <a:ea typeface="Abadi MT Condensed Extra Bold" charset="0"/>
                <a:cs typeface="Abadi MT Condensed Extra Bold" charset="0"/>
              </a:rPr>
              <a:t>ACADEMIC RESULTS ARE </a:t>
            </a:r>
            <a:r>
              <a:rPr lang="en-US" sz="6000" dirty="0" smtClean="0">
                <a:latin typeface="Abadi MT Condensed Extra Bold" charset="0"/>
                <a:ea typeface="Abadi MT Condensed Extra Bold" charset="0"/>
                <a:cs typeface="Abadi MT Condensed Extra Bold" charset="0"/>
              </a:rPr>
              <a:t>IMPORTANT!</a:t>
            </a:r>
            <a:endParaRPr lang="en-US" sz="60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209327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1. Learning performance</a:t>
            </a:r>
            <a:endParaRPr lang="en-US" dirty="0"/>
          </a:p>
        </p:txBody>
      </p:sp>
      <p:pic>
        <p:nvPicPr>
          <p:cNvPr id="4" name="Picture 3"/>
          <p:cNvPicPr>
            <a:picLocks noChangeAspect="1"/>
          </p:cNvPicPr>
          <p:nvPr/>
        </p:nvPicPr>
        <p:blipFill>
          <a:blip r:embed="rId2"/>
          <a:stretch>
            <a:fillRect/>
          </a:stretch>
        </p:blipFill>
        <p:spPr>
          <a:xfrm>
            <a:off x="7554623" y="168528"/>
            <a:ext cx="1378046" cy="1033535"/>
          </a:xfrm>
          <a:prstGeom prst="rect">
            <a:avLst/>
          </a:prstGeom>
        </p:spPr>
      </p:pic>
      <p:sp>
        <p:nvSpPr>
          <p:cNvPr id="5" name="TextBox 4"/>
          <p:cNvSpPr txBox="1"/>
          <p:nvPr/>
        </p:nvSpPr>
        <p:spPr>
          <a:xfrm>
            <a:off x="7627378" y="558746"/>
            <a:ext cx="1505736" cy="231325"/>
          </a:xfrm>
          <a:prstGeom prst="rect">
            <a:avLst/>
          </a:prstGeom>
          <a:noFill/>
        </p:spPr>
        <p:txBody>
          <a:bodyPr wrap="square" rtlCol="0">
            <a:spAutoFit/>
          </a:bodyPr>
          <a:lstStyle/>
          <a:p>
            <a:r>
              <a:rPr lang="en-US" sz="900" dirty="0" smtClean="0">
                <a:solidFill>
                  <a:schemeClr val="bg1"/>
                </a:solidFill>
                <a:latin typeface="Arial" charset="0"/>
                <a:ea typeface="Arial" charset="0"/>
                <a:cs typeface="Arial" charset="0"/>
              </a:rPr>
              <a:t>HIDDEN LEARNING</a:t>
            </a:r>
            <a:endParaRPr lang="en-US" sz="900" dirty="0">
              <a:solidFill>
                <a:schemeClr val="bg1"/>
              </a:solidFill>
              <a:latin typeface="Arial" charset="0"/>
              <a:ea typeface="Arial" charset="0"/>
              <a:cs typeface="Arial" charset="0"/>
            </a:endParaRPr>
          </a:p>
        </p:txBody>
      </p:sp>
      <p:sp>
        <p:nvSpPr>
          <p:cNvPr id="6" name="Title 1"/>
          <p:cNvSpPr txBox="1">
            <a:spLocks/>
          </p:cNvSpPr>
          <p:nvPr/>
        </p:nvSpPr>
        <p:spPr>
          <a:xfrm>
            <a:off x="1323552" y="2326366"/>
            <a:ext cx="7772400" cy="14700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Abadi MT Condensed Extra Bold" charset="0"/>
                <a:ea typeface="Abadi MT Condensed Extra Bold" charset="0"/>
                <a:cs typeface="Abadi MT Condensed Extra Bold" charset="0"/>
              </a:rPr>
              <a:t> </a:t>
            </a:r>
            <a:r>
              <a:rPr lang="en-US" dirty="0" smtClean="0">
                <a:latin typeface="Abadi MT Condensed Extra Bold" charset="0"/>
                <a:ea typeface="Abadi MT Condensed Extra Bold" charset="0"/>
                <a:cs typeface="Abadi MT Condensed Extra Bold" charset="0"/>
              </a:rPr>
              <a:t>     </a:t>
            </a:r>
            <a:r>
              <a:rPr lang="en-US" dirty="0" smtClean="0">
                <a:latin typeface="Abadi MT Condensed Extra Bold" charset="0"/>
                <a:ea typeface="Abadi MT Condensed Extra Bold" charset="0"/>
                <a:cs typeface="Abadi MT Condensed Extra Bold" charset="0"/>
              </a:rPr>
              <a:t>     </a:t>
            </a:r>
            <a:r>
              <a:rPr lang="en-US" sz="4100" dirty="0" smtClean="0">
                <a:latin typeface="Abadi MT Condensed Extra Bold" charset="0"/>
                <a:ea typeface="Abadi MT Condensed Extra Bold" charset="0"/>
                <a:cs typeface="Abadi MT Condensed Extra Bold" charset="0"/>
              </a:rPr>
              <a:t>RESULTS</a:t>
            </a:r>
            <a:endParaRPr lang="en-US" sz="4100" dirty="0">
              <a:latin typeface="Abadi MT Condensed Extra Bold" charset="0"/>
              <a:ea typeface="Abadi MT Condensed Extra Bold" charset="0"/>
              <a:cs typeface="Abadi MT Condensed Extra Bold" charset="0"/>
            </a:endParaRPr>
          </a:p>
        </p:txBody>
      </p:sp>
      <p:sp>
        <p:nvSpPr>
          <p:cNvPr id="7" name="Title 1"/>
          <p:cNvSpPr txBox="1">
            <a:spLocks/>
          </p:cNvSpPr>
          <p:nvPr/>
        </p:nvSpPr>
        <p:spPr>
          <a:xfrm>
            <a:off x="-1371605" y="232636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badi MT Condensed Extra Bold" charset="0"/>
                <a:ea typeface="Abadi MT Condensed Extra Bold" charset="0"/>
                <a:cs typeface="Abadi MT Condensed Extra Bold" charset="0"/>
              </a:rPr>
              <a:t> </a:t>
            </a:r>
            <a:r>
              <a:rPr lang="en-US" sz="4000" dirty="0" smtClean="0">
                <a:latin typeface="Abadi MT Condensed Extra Bold" charset="0"/>
                <a:ea typeface="Abadi MT Condensed Extra Bold" charset="0"/>
                <a:cs typeface="Abadi MT Condensed Extra Bold" charset="0"/>
              </a:rPr>
              <a:t>PERFORMANCE</a:t>
            </a:r>
            <a:endParaRPr lang="en-US" sz="4000" dirty="0">
              <a:latin typeface="Abadi MT Condensed Extra Bold" charset="0"/>
              <a:ea typeface="Abadi MT Condensed Extra Bold" charset="0"/>
              <a:cs typeface="Abadi MT Condensed Extra Bold" charset="0"/>
            </a:endParaRPr>
          </a:p>
        </p:txBody>
      </p:sp>
      <mc:AlternateContent xmlns:mc="http://schemas.openxmlformats.org/markup-compatibility/2006">
        <mc:Choice xmlns:a14="http://schemas.microsoft.com/office/drawing/2010/main" Requires="a14">
          <p:sp>
            <p:nvSpPr>
              <p:cNvPr id="8" name="TextBox 7"/>
              <p:cNvSpPr txBox="1"/>
              <p:nvPr/>
            </p:nvSpPr>
            <p:spPr>
              <a:xfrm>
                <a:off x="4341225" y="2753601"/>
                <a:ext cx="498533"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charset="0"/>
                          <a:ea typeface="Cambria Math" charset="0"/>
                          <a:cs typeface="Cambria Math" charset="0"/>
                        </a:rPr>
                        <m:t>≠</m:t>
                      </m:r>
                    </m:oMath>
                  </m:oMathPara>
                </a14:m>
                <a:endParaRPr lang="en-US" sz="4000" dirty="0"/>
              </a:p>
            </p:txBody>
          </p:sp>
        </mc:Choice>
        <mc:Fallback>
          <p:sp>
            <p:nvSpPr>
              <p:cNvPr id="8" name="TextBox 7"/>
              <p:cNvSpPr txBox="1">
                <a:spLocks noRot="1" noChangeAspect="1" noMove="1" noResize="1" noEditPoints="1" noAdjustHandles="1" noChangeArrowheads="1" noChangeShapeType="1" noTextEdit="1"/>
              </p:cNvSpPr>
              <p:nvPr/>
            </p:nvSpPr>
            <p:spPr>
              <a:xfrm>
                <a:off x="4341225" y="2753601"/>
                <a:ext cx="498533" cy="615553"/>
              </a:xfrm>
              <a:prstGeom prst="rect">
                <a:avLst/>
              </a:prstGeom>
              <a:blipFill rotWithShape="0">
                <a:blip r:embed="rId3"/>
                <a:stretch>
                  <a:fillRect/>
                </a:stretch>
              </a:blipFill>
            </p:spPr>
            <p:txBody>
              <a:bodyPr/>
              <a:lstStyle/>
              <a:p>
                <a:r>
                  <a:rPr lang="en-US">
                    <a:noFill/>
                  </a:rPr>
                  <a:t> </a:t>
                </a:r>
              </a:p>
            </p:txBody>
          </p:sp>
        </mc:Fallback>
      </mc:AlternateContent>
      <p:sp>
        <p:nvSpPr>
          <p:cNvPr id="9" name="Up Arrow Callout 8"/>
          <p:cNvSpPr/>
          <p:nvPr/>
        </p:nvSpPr>
        <p:spPr>
          <a:xfrm>
            <a:off x="5330730" y="3603522"/>
            <a:ext cx="949234" cy="1317172"/>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OUTPUT</a:t>
            </a:r>
            <a:endParaRPr lang="en-US" sz="1600" dirty="0"/>
          </a:p>
        </p:txBody>
      </p:sp>
      <p:sp>
        <p:nvSpPr>
          <p:cNvPr id="10" name="Up Arrow Callout 9"/>
          <p:cNvSpPr/>
          <p:nvPr/>
        </p:nvSpPr>
        <p:spPr>
          <a:xfrm>
            <a:off x="2057542" y="3603522"/>
            <a:ext cx="949234" cy="1317172"/>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INPUT</a:t>
            </a:r>
            <a:endParaRPr lang="en-US" sz="1600" dirty="0"/>
          </a:p>
        </p:txBody>
      </p:sp>
      <p:pic>
        <p:nvPicPr>
          <p:cNvPr id="11" name="Picture 10"/>
          <p:cNvPicPr>
            <a:picLocks noChangeAspect="1"/>
          </p:cNvPicPr>
          <p:nvPr/>
        </p:nvPicPr>
        <p:blipFill>
          <a:blip r:embed="rId4">
            <a:alphaModFix amt="50000"/>
          </a:blip>
          <a:stretch>
            <a:fillRect/>
          </a:stretch>
        </p:blipFill>
        <p:spPr>
          <a:xfrm>
            <a:off x="1656952" y="3478012"/>
            <a:ext cx="2249841" cy="3042532"/>
          </a:xfrm>
          <a:prstGeom prst="rect">
            <a:avLst/>
          </a:prstGeom>
        </p:spPr>
      </p:pic>
    </p:spTree>
    <p:extLst>
      <p:ext uri="{BB962C8B-B14F-4D97-AF65-F5344CB8AC3E}">
        <p14:creationId xmlns:p14="http://schemas.microsoft.com/office/powerpoint/2010/main" val="35145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900" decel="100000" fill="hold"/>
                                        <p:tgtEl>
                                          <p:spTgt spid="1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0"/>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03513" y="1662311"/>
            <a:ext cx="2155372" cy="461665"/>
          </a:xfrm>
          <a:prstGeom prst="rect">
            <a:avLst/>
          </a:prstGeom>
          <a:solidFill>
            <a:srgbClr val="0070C0"/>
          </a:solidFill>
        </p:spPr>
        <p:txBody>
          <a:bodyPr wrap="square" rtlCol="0">
            <a:spAutoFit/>
          </a:bodyPr>
          <a:lstStyle/>
          <a:p>
            <a:pPr algn="ctr"/>
            <a:r>
              <a:rPr lang="en-US" sz="2400" dirty="0" smtClean="0">
                <a:solidFill>
                  <a:schemeClr val="bg1"/>
                </a:solidFill>
              </a:rPr>
              <a:t>ATTITUDES </a:t>
            </a:r>
            <a:endParaRPr lang="en-US" sz="2400" dirty="0">
              <a:solidFill>
                <a:schemeClr val="bg1"/>
              </a:solidFill>
            </a:endParaRPr>
          </a:p>
        </p:txBody>
      </p:sp>
      <p:sp>
        <p:nvSpPr>
          <p:cNvPr id="10" name="TextBox 9"/>
          <p:cNvSpPr txBox="1"/>
          <p:nvPr/>
        </p:nvSpPr>
        <p:spPr>
          <a:xfrm>
            <a:off x="903513" y="2198775"/>
            <a:ext cx="2155372" cy="384721"/>
          </a:xfrm>
          <a:prstGeom prst="rect">
            <a:avLst/>
          </a:prstGeom>
          <a:solidFill>
            <a:schemeClr val="tx2">
              <a:lumMod val="40000"/>
              <a:lumOff val="60000"/>
            </a:schemeClr>
          </a:solidFill>
        </p:spPr>
        <p:txBody>
          <a:bodyPr wrap="square" rtlCol="0">
            <a:spAutoFit/>
          </a:bodyPr>
          <a:lstStyle/>
          <a:p>
            <a:pPr algn="ctr"/>
            <a:r>
              <a:rPr lang="en-US" sz="1900" dirty="0" smtClean="0"/>
              <a:t>CURIOSITY</a:t>
            </a:r>
            <a:endParaRPr lang="en-US" sz="1900" dirty="0"/>
          </a:p>
        </p:txBody>
      </p:sp>
      <p:sp>
        <p:nvSpPr>
          <p:cNvPr id="11" name="TextBox 10"/>
          <p:cNvSpPr txBox="1"/>
          <p:nvPr/>
        </p:nvSpPr>
        <p:spPr>
          <a:xfrm>
            <a:off x="903513" y="2658295"/>
            <a:ext cx="2155372" cy="384721"/>
          </a:xfrm>
          <a:prstGeom prst="rect">
            <a:avLst/>
          </a:prstGeom>
          <a:solidFill>
            <a:schemeClr val="tx2">
              <a:lumMod val="20000"/>
              <a:lumOff val="80000"/>
            </a:schemeClr>
          </a:solidFill>
        </p:spPr>
        <p:txBody>
          <a:bodyPr wrap="square" rtlCol="0">
            <a:spAutoFit/>
          </a:bodyPr>
          <a:lstStyle/>
          <a:p>
            <a:pPr algn="ctr"/>
            <a:r>
              <a:rPr lang="en-US" sz="1900" dirty="0" smtClean="0"/>
              <a:t>OPTIMISM</a:t>
            </a:r>
            <a:endParaRPr lang="en-US" sz="1900" dirty="0"/>
          </a:p>
        </p:txBody>
      </p:sp>
      <p:sp>
        <p:nvSpPr>
          <p:cNvPr id="12" name="TextBox 11"/>
          <p:cNvSpPr txBox="1"/>
          <p:nvPr/>
        </p:nvSpPr>
        <p:spPr>
          <a:xfrm>
            <a:off x="903513" y="3117815"/>
            <a:ext cx="2155372" cy="384721"/>
          </a:xfrm>
          <a:prstGeom prst="rect">
            <a:avLst/>
          </a:prstGeom>
          <a:solidFill>
            <a:schemeClr val="tx2">
              <a:lumMod val="40000"/>
              <a:lumOff val="60000"/>
            </a:schemeClr>
          </a:solidFill>
        </p:spPr>
        <p:txBody>
          <a:bodyPr wrap="square" rtlCol="0">
            <a:spAutoFit/>
          </a:bodyPr>
          <a:lstStyle/>
          <a:p>
            <a:pPr algn="ctr"/>
            <a:r>
              <a:rPr lang="en-US" sz="1900" dirty="0" smtClean="0"/>
              <a:t>PRIDE</a:t>
            </a:r>
            <a:endParaRPr lang="en-US" sz="1900" dirty="0"/>
          </a:p>
        </p:txBody>
      </p:sp>
      <p:sp>
        <p:nvSpPr>
          <p:cNvPr id="13" name="TextBox 12"/>
          <p:cNvSpPr txBox="1"/>
          <p:nvPr/>
        </p:nvSpPr>
        <p:spPr>
          <a:xfrm>
            <a:off x="903513" y="3577335"/>
            <a:ext cx="2155372" cy="384721"/>
          </a:xfrm>
          <a:prstGeom prst="rect">
            <a:avLst/>
          </a:prstGeom>
          <a:solidFill>
            <a:schemeClr val="tx2">
              <a:lumMod val="20000"/>
              <a:lumOff val="80000"/>
            </a:schemeClr>
          </a:solidFill>
        </p:spPr>
        <p:txBody>
          <a:bodyPr wrap="square" rtlCol="0">
            <a:spAutoFit/>
          </a:bodyPr>
          <a:lstStyle/>
          <a:p>
            <a:pPr algn="ctr"/>
            <a:r>
              <a:rPr lang="en-US" sz="1900" dirty="0" smtClean="0"/>
              <a:t>TRUST</a:t>
            </a:r>
            <a:endParaRPr lang="en-US" sz="1900" dirty="0"/>
          </a:p>
        </p:txBody>
      </p:sp>
      <p:sp>
        <p:nvSpPr>
          <p:cNvPr id="14" name="TextBox 13"/>
          <p:cNvSpPr txBox="1"/>
          <p:nvPr/>
        </p:nvSpPr>
        <p:spPr>
          <a:xfrm>
            <a:off x="3532413" y="1662311"/>
            <a:ext cx="2155372" cy="461665"/>
          </a:xfrm>
          <a:prstGeom prst="rect">
            <a:avLst/>
          </a:prstGeom>
          <a:solidFill>
            <a:srgbClr val="00B050"/>
          </a:solidFill>
        </p:spPr>
        <p:txBody>
          <a:bodyPr wrap="square" rtlCol="0">
            <a:spAutoFit/>
          </a:bodyPr>
          <a:lstStyle/>
          <a:p>
            <a:pPr algn="ctr"/>
            <a:r>
              <a:rPr lang="en-US" sz="2400" dirty="0" smtClean="0">
                <a:solidFill>
                  <a:schemeClr val="bg1"/>
                </a:solidFill>
              </a:rPr>
              <a:t>BEHAVIOURS</a:t>
            </a:r>
            <a:endParaRPr lang="en-US" sz="2400" dirty="0">
              <a:solidFill>
                <a:schemeClr val="bg1"/>
              </a:solidFill>
            </a:endParaRPr>
          </a:p>
        </p:txBody>
      </p:sp>
      <p:sp>
        <p:nvSpPr>
          <p:cNvPr id="15" name="TextBox 14"/>
          <p:cNvSpPr txBox="1"/>
          <p:nvPr/>
        </p:nvSpPr>
        <p:spPr>
          <a:xfrm>
            <a:off x="3532413" y="2198775"/>
            <a:ext cx="2155372" cy="384721"/>
          </a:xfrm>
          <a:prstGeom prst="rect">
            <a:avLst/>
          </a:prstGeom>
          <a:solidFill>
            <a:schemeClr val="accent3">
              <a:lumMod val="40000"/>
              <a:lumOff val="60000"/>
            </a:schemeClr>
          </a:solidFill>
        </p:spPr>
        <p:txBody>
          <a:bodyPr wrap="square" rtlCol="0">
            <a:spAutoFit/>
          </a:bodyPr>
          <a:lstStyle/>
          <a:p>
            <a:pPr algn="ctr"/>
            <a:r>
              <a:rPr lang="en-US" sz="1900" dirty="0" smtClean="0"/>
              <a:t>ADAPTABILITY</a:t>
            </a:r>
            <a:endParaRPr lang="en-US" sz="1900" dirty="0"/>
          </a:p>
        </p:txBody>
      </p:sp>
      <p:sp>
        <p:nvSpPr>
          <p:cNvPr id="16" name="TextBox 15"/>
          <p:cNvSpPr txBox="1"/>
          <p:nvPr/>
        </p:nvSpPr>
        <p:spPr>
          <a:xfrm>
            <a:off x="3532413" y="2659075"/>
            <a:ext cx="2155372" cy="384721"/>
          </a:xfrm>
          <a:prstGeom prst="rect">
            <a:avLst/>
          </a:prstGeom>
          <a:solidFill>
            <a:schemeClr val="accent3">
              <a:lumMod val="20000"/>
              <a:lumOff val="80000"/>
            </a:schemeClr>
          </a:solidFill>
        </p:spPr>
        <p:txBody>
          <a:bodyPr wrap="square" rtlCol="0">
            <a:spAutoFit/>
          </a:bodyPr>
          <a:lstStyle/>
          <a:p>
            <a:pPr algn="ctr"/>
            <a:r>
              <a:rPr lang="en-US" sz="1900" dirty="0" smtClean="0"/>
              <a:t>SELF-MOTIVATION</a:t>
            </a:r>
            <a:endParaRPr lang="en-US" sz="1900" dirty="0"/>
          </a:p>
        </p:txBody>
      </p:sp>
      <p:sp>
        <p:nvSpPr>
          <p:cNvPr id="17" name="TextBox 16"/>
          <p:cNvSpPr txBox="1"/>
          <p:nvPr/>
        </p:nvSpPr>
        <p:spPr>
          <a:xfrm>
            <a:off x="3532413" y="3117814"/>
            <a:ext cx="2155372" cy="384721"/>
          </a:xfrm>
          <a:prstGeom prst="rect">
            <a:avLst/>
          </a:prstGeom>
          <a:solidFill>
            <a:schemeClr val="accent3">
              <a:lumMod val="40000"/>
              <a:lumOff val="60000"/>
            </a:schemeClr>
          </a:solidFill>
        </p:spPr>
        <p:txBody>
          <a:bodyPr wrap="square" rtlCol="0">
            <a:spAutoFit/>
          </a:bodyPr>
          <a:lstStyle/>
          <a:p>
            <a:pPr algn="ctr"/>
            <a:r>
              <a:rPr lang="en-US" sz="1900" dirty="0" smtClean="0"/>
              <a:t>PERSEVERANCE</a:t>
            </a:r>
            <a:endParaRPr lang="en-US" sz="1900" dirty="0"/>
          </a:p>
        </p:txBody>
      </p:sp>
      <p:sp>
        <p:nvSpPr>
          <p:cNvPr id="18" name="TextBox 17"/>
          <p:cNvSpPr txBox="1"/>
          <p:nvPr/>
        </p:nvSpPr>
        <p:spPr>
          <a:xfrm>
            <a:off x="3532413" y="3577334"/>
            <a:ext cx="2155372" cy="384721"/>
          </a:xfrm>
          <a:prstGeom prst="rect">
            <a:avLst/>
          </a:prstGeom>
          <a:solidFill>
            <a:schemeClr val="accent3">
              <a:lumMod val="20000"/>
              <a:lumOff val="80000"/>
            </a:schemeClr>
          </a:solidFill>
        </p:spPr>
        <p:txBody>
          <a:bodyPr wrap="square" rtlCol="0">
            <a:spAutoFit/>
          </a:bodyPr>
          <a:lstStyle/>
          <a:p>
            <a:pPr algn="ctr"/>
            <a:r>
              <a:rPr lang="en-US" sz="1900" dirty="0" smtClean="0"/>
              <a:t>COOPERATION</a:t>
            </a:r>
            <a:endParaRPr lang="en-US" sz="1900" dirty="0"/>
          </a:p>
        </p:txBody>
      </p:sp>
      <p:sp>
        <p:nvSpPr>
          <p:cNvPr id="19" name="TextBox 18"/>
          <p:cNvSpPr txBox="1"/>
          <p:nvPr/>
        </p:nvSpPr>
        <p:spPr>
          <a:xfrm>
            <a:off x="6161313" y="1662311"/>
            <a:ext cx="2155372" cy="461665"/>
          </a:xfrm>
          <a:prstGeom prst="rect">
            <a:avLst/>
          </a:prstGeom>
          <a:solidFill>
            <a:srgbClr val="FF0000"/>
          </a:solidFill>
        </p:spPr>
        <p:txBody>
          <a:bodyPr wrap="square" rtlCol="0">
            <a:spAutoFit/>
          </a:bodyPr>
          <a:lstStyle/>
          <a:p>
            <a:pPr algn="ctr"/>
            <a:r>
              <a:rPr lang="en-US" sz="2400" dirty="0" smtClean="0">
                <a:ln w="0"/>
                <a:solidFill>
                  <a:schemeClr val="bg1"/>
                </a:solidFill>
                <a:effectLst>
                  <a:outerShdw blurRad="38100" dist="25400" dir="5400000" algn="ctr" rotWithShape="0">
                    <a:srgbClr val="6E747A">
                      <a:alpha val="43000"/>
                    </a:srgbClr>
                  </a:outerShdw>
                </a:effectLst>
              </a:rPr>
              <a:t>SKILLS</a:t>
            </a:r>
            <a:endParaRPr lang="en-US" sz="2400" dirty="0">
              <a:ln w="0"/>
              <a:solidFill>
                <a:schemeClr val="bg1"/>
              </a:solidFill>
              <a:effectLst>
                <a:outerShdw blurRad="38100" dist="25400" dir="5400000" algn="ctr" rotWithShape="0">
                  <a:srgbClr val="6E747A">
                    <a:alpha val="43000"/>
                  </a:srgbClr>
                </a:outerShdw>
              </a:effectLst>
            </a:endParaRPr>
          </a:p>
        </p:txBody>
      </p:sp>
      <p:sp>
        <p:nvSpPr>
          <p:cNvPr id="20" name="TextBox 19"/>
          <p:cNvSpPr txBox="1"/>
          <p:nvPr/>
        </p:nvSpPr>
        <p:spPr>
          <a:xfrm>
            <a:off x="6161313" y="2198775"/>
            <a:ext cx="2155372" cy="384721"/>
          </a:xfrm>
          <a:prstGeom prst="rect">
            <a:avLst/>
          </a:prstGeom>
          <a:solidFill>
            <a:schemeClr val="accent2">
              <a:lumMod val="40000"/>
              <a:lumOff val="60000"/>
            </a:schemeClr>
          </a:solidFill>
        </p:spPr>
        <p:txBody>
          <a:bodyPr wrap="square" rtlCol="0">
            <a:spAutoFit/>
          </a:bodyPr>
          <a:lstStyle/>
          <a:p>
            <a:pPr algn="ctr"/>
            <a:r>
              <a:rPr lang="en-US" sz="1900" dirty="0" smtClean="0"/>
              <a:t>CREATIVITY</a:t>
            </a:r>
            <a:endParaRPr lang="en-US" sz="1900" dirty="0"/>
          </a:p>
        </p:txBody>
      </p:sp>
      <p:sp>
        <p:nvSpPr>
          <p:cNvPr id="21" name="TextBox 20"/>
          <p:cNvSpPr txBox="1"/>
          <p:nvPr/>
        </p:nvSpPr>
        <p:spPr>
          <a:xfrm>
            <a:off x="6161313" y="2658295"/>
            <a:ext cx="2155372" cy="369332"/>
          </a:xfrm>
          <a:prstGeom prst="rect">
            <a:avLst/>
          </a:prstGeom>
          <a:solidFill>
            <a:schemeClr val="accent2">
              <a:lumMod val="20000"/>
              <a:lumOff val="80000"/>
            </a:schemeClr>
          </a:solidFill>
        </p:spPr>
        <p:txBody>
          <a:bodyPr wrap="square" rtlCol="0">
            <a:spAutoFit/>
          </a:bodyPr>
          <a:lstStyle/>
          <a:p>
            <a:pPr algn="ctr"/>
            <a:r>
              <a:rPr lang="en-US" dirty="0" smtClean="0"/>
              <a:t>SELF-MANAGEMENT</a:t>
            </a:r>
            <a:endParaRPr lang="en-US" dirty="0"/>
          </a:p>
        </p:txBody>
      </p:sp>
      <p:sp>
        <p:nvSpPr>
          <p:cNvPr id="22" name="TextBox 21"/>
          <p:cNvSpPr txBox="1"/>
          <p:nvPr/>
        </p:nvSpPr>
        <p:spPr>
          <a:xfrm>
            <a:off x="6161313" y="3110737"/>
            <a:ext cx="2155372" cy="384721"/>
          </a:xfrm>
          <a:prstGeom prst="rect">
            <a:avLst/>
          </a:prstGeom>
          <a:solidFill>
            <a:schemeClr val="accent2">
              <a:lumMod val="40000"/>
              <a:lumOff val="60000"/>
            </a:schemeClr>
          </a:solidFill>
        </p:spPr>
        <p:txBody>
          <a:bodyPr wrap="square" rtlCol="0">
            <a:spAutoFit/>
          </a:bodyPr>
          <a:lstStyle/>
          <a:p>
            <a:pPr algn="ctr"/>
            <a:r>
              <a:rPr lang="en-US" sz="1900" dirty="0" smtClean="0"/>
              <a:t>CRITICAL THINKING</a:t>
            </a:r>
            <a:endParaRPr lang="en-US" sz="1900" dirty="0"/>
          </a:p>
        </p:txBody>
      </p:sp>
      <p:sp>
        <p:nvSpPr>
          <p:cNvPr id="23" name="TextBox 22"/>
          <p:cNvSpPr txBox="1"/>
          <p:nvPr/>
        </p:nvSpPr>
        <p:spPr>
          <a:xfrm>
            <a:off x="6161313" y="3577333"/>
            <a:ext cx="2155372" cy="384721"/>
          </a:xfrm>
          <a:prstGeom prst="rect">
            <a:avLst/>
          </a:prstGeom>
          <a:solidFill>
            <a:schemeClr val="accent2">
              <a:lumMod val="20000"/>
              <a:lumOff val="80000"/>
            </a:schemeClr>
          </a:solidFill>
        </p:spPr>
        <p:txBody>
          <a:bodyPr wrap="square" rtlCol="0">
            <a:spAutoFit/>
          </a:bodyPr>
          <a:lstStyle/>
          <a:p>
            <a:pPr algn="ctr"/>
            <a:r>
              <a:rPr lang="en-US" sz="1900" smtClean="0"/>
              <a:t>COMMUNICATION</a:t>
            </a:r>
            <a:endParaRPr lang="en-US" sz="1900" dirty="0"/>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22990" t="42852" r="21120" b="45527"/>
          <a:stretch/>
        </p:blipFill>
        <p:spPr bwMode="auto">
          <a:xfrm>
            <a:off x="731590" y="4666884"/>
            <a:ext cx="3707531" cy="1580026"/>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2321169" y="713433"/>
            <a:ext cx="5406013" cy="400110"/>
          </a:xfrm>
          <a:prstGeom prst="rect">
            <a:avLst/>
          </a:prstGeom>
          <a:noFill/>
        </p:spPr>
        <p:txBody>
          <a:bodyPr wrap="square" rtlCol="0">
            <a:spAutoFit/>
          </a:bodyPr>
          <a:lstStyle/>
          <a:p>
            <a:r>
              <a:rPr lang="en-US" sz="2000" b="1" dirty="0" smtClean="0"/>
              <a:t>                LEARNING PERFORMANCE</a:t>
            </a:r>
            <a:endParaRPr lang="en-US" sz="2000" b="1" dirty="0"/>
          </a:p>
        </p:txBody>
      </p:sp>
      <p:sp>
        <p:nvSpPr>
          <p:cNvPr id="3" name="Left Arrow 2"/>
          <p:cNvSpPr/>
          <p:nvPr/>
        </p:nvSpPr>
        <p:spPr>
          <a:xfrm>
            <a:off x="903513" y="854110"/>
            <a:ext cx="2080847" cy="17082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Left Arrow 25"/>
          <p:cNvSpPr/>
          <p:nvPr/>
        </p:nvSpPr>
        <p:spPr>
          <a:xfrm rot="10800000">
            <a:off x="6235838" y="872789"/>
            <a:ext cx="2080847" cy="17082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030226" y="5091457"/>
            <a:ext cx="5406013" cy="400110"/>
          </a:xfrm>
          <a:prstGeom prst="rect">
            <a:avLst/>
          </a:prstGeom>
          <a:noFill/>
        </p:spPr>
        <p:txBody>
          <a:bodyPr wrap="square" rtlCol="0">
            <a:spAutoFit/>
          </a:bodyPr>
          <a:lstStyle/>
          <a:p>
            <a:r>
              <a:rPr lang="en-US" sz="2000" b="1" dirty="0" smtClean="0"/>
              <a:t>                www.hiddenlearning.co.uk</a:t>
            </a:r>
            <a:endParaRPr lang="en-US" sz="2000" b="1" dirty="0"/>
          </a:p>
        </p:txBody>
      </p:sp>
      <p:sp>
        <p:nvSpPr>
          <p:cNvPr id="4" name="TextBox 3"/>
          <p:cNvSpPr txBox="1"/>
          <p:nvPr/>
        </p:nvSpPr>
        <p:spPr>
          <a:xfrm>
            <a:off x="4978228" y="5456897"/>
            <a:ext cx="2797628" cy="646331"/>
          </a:xfrm>
          <a:prstGeom prst="rect">
            <a:avLst/>
          </a:prstGeom>
          <a:noFill/>
        </p:spPr>
        <p:txBody>
          <a:bodyPr wrap="square" rtlCol="0">
            <a:spAutoFit/>
          </a:bodyPr>
          <a:lstStyle/>
          <a:p>
            <a:r>
              <a:rPr lang="en-US" dirty="0" smtClean="0"/>
              <a:t>Andrew Hammond</a:t>
            </a:r>
          </a:p>
          <a:p>
            <a:r>
              <a:rPr lang="en-US" dirty="0" smtClean="0"/>
              <a:t>Hidden Learning Ltd.</a:t>
            </a:r>
            <a:endParaRPr lang="en-US" dirty="0"/>
          </a:p>
        </p:txBody>
      </p:sp>
    </p:spTree>
    <p:extLst>
      <p:ext uri="{BB962C8B-B14F-4D97-AF65-F5344CB8AC3E}">
        <p14:creationId xmlns:p14="http://schemas.microsoft.com/office/powerpoint/2010/main" val="1015515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endCxn id="14" idx="6"/>
          </p:cNvCxnSpPr>
          <p:nvPr/>
        </p:nvCxnSpPr>
        <p:spPr>
          <a:xfrm flipV="1">
            <a:off x="800194" y="5257800"/>
            <a:ext cx="1167769" cy="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120087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248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dirty="0" smtClean="0"/>
              <a:t>Observing</a:t>
            </a:r>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692763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41712" y="4949823"/>
            <a:ext cx="7772400" cy="147002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badi MT Condensed Extra Bold" charset="0"/>
                <a:ea typeface="Abadi MT Condensed Extra Bold" charset="0"/>
                <a:cs typeface="Abadi MT Condensed Extra Bold" charset="0"/>
              </a:rPr>
              <a:t> </a:t>
            </a:r>
            <a:r>
              <a:rPr lang="en-US" sz="4000" dirty="0" smtClean="0">
                <a:latin typeface="Abadi MT Condensed Extra Bold" charset="0"/>
                <a:ea typeface="Abadi MT Condensed Extra Bold" charset="0"/>
                <a:cs typeface="Abadi MT Condensed Extra Bold" charset="0"/>
              </a:rPr>
              <a:t>How can we </a:t>
            </a:r>
            <a:r>
              <a:rPr lang="en-US" sz="4000" i="1" dirty="0" smtClean="0">
                <a:latin typeface="Abadi MT Condensed Extra Bold" charset="0"/>
                <a:ea typeface="Abadi MT Condensed Extra Bold" charset="0"/>
                <a:cs typeface="Abadi MT Condensed Extra Bold" charset="0"/>
              </a:rPr>
              <a:t>observe</a:t>
            </a:r>
            <a:r>
              <a:rPr lang="en-US" sz="4000" dirty="0" smtClean="0">
                <a:latin typeface="Abadi MT Condensed Extra Bold" charset="0"/>
                <a:ea typeface="Abadi MT Condensed Extra Bold" charset="0"/>
                <a:cs typeface="Abadi MT Condensed Extra Bold" charset="0"/>
              </a:rPr>
              <a:t> learning performance in action?</a:t>
            </a:r>
            <a:endParaRPr lang="en-US" sz="4000" dirty="0">
              <a:latin typeface="Abadi MT Condensed Extra Bold" charset="0"/>
              <a:ea typeface="Abadi MT Condensed Extra Bold" charset="0"/>
              <a:cs typeface="Abadi MT Condensed Extra Bold" charset="0"/>
            </a:endParaRPr>
          </a:p>
        </p:txBody>
      </p:sp>
      <p:pic>
        <p:nvPicPr>
          <p:cNvPr id="5" name="Picture 4"/>
          <p:cNvPicPr>
            <a:picLocks noChangeAspect="1"/>
          </p:cNvPicPr>
          <p:nvPr/>
        </p:nvPicPr>
        <p:blipFill rotWithShape="1">
          <a:blip r:embed="rId2">
            <a:grayscl/>
          </a:blip>
          <a:srcRect t="22969"/>
          <a:stretch/>
        </p:blipFill>
        <p:spPr>
          <a:xfrm rot="20410820">
            <a:off x="2722128" y="2100621"/>
            <a:ext cx="2870985" cy="2102659"/>
          </a:xfrm>
          <a:prstGeom prst="rect">
            <a:avLst/>
          </a:prstGeom>
        </p:spPr>
      </p:pic>
      <p:sp>
        <p:nvSpPr>
          <p:cNvPr id="4" name="TextBox 3"/>
          <p:cNvSpPr txBox="1"/>
          <p:nvPr/>
        </p:nvSpPr>
        <p:spPr>
          <a:xfrm rot="20266496">
            <a:off x="2911038" y="2461609"/>
            <a:ext cx="2548804" cy="1200329"/>
          </a:xfrm>
          <a:prstGeom prst="rect">
            <a:avLst/>
          </a:prstGeom>
          <a:noFill/>
        </p:spPr>
        <p:txBody>
          <a:bodyPr wrap="square" rtlCol="0">
            <a:spAutoFit/>
          </a:bodyPr>
          <a:lstStyle/>
          <a:p>
            <a:r>
              <a:rPr lang="en-US" dirty="0" smtClean="0">
                <a:solidFill>
                  <a:schemeClr val="bg1"/>
                </a:solidFill>
                <a:latin typeface="Chalkduster" charset="0"/>
                <a:ea typeface="Chalkduster" charset="0"/>
                <a:cs typeface="Chalkduster" charset="0"/>
              </a:rPr>
              <a:t>What does effective learning look like in the classroom?</a:t>
            </a:r>
            <a:endParaRPr lang="en-US" dirty="0">
              <a:solidFill>
                <a:schemeClr val="bg1"/>
              </a:solidFill>
              <a:latin typeface="Chalkduster" charset="0"/>
              <a:ea typeface="Chalkduster" charset="0"/>
              <a:cs typeface="Chalkduster" charset="0"/>
            </a:endParaRPr>
          </a:p>
        </p:txBody>
      </p:sp>
    </p:spTree>
    <p:extLst>
      <p:ext uri="{BB962C8B-B14F-4D97-AF65-F5344CB8AC3E}">
        <p14:creationId xmlns:p14="http://schemas.microsoft.com/office/powerpoint/2010/main" val="7884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2. Observing learning performance</a:t>
            </a:r>
            <a:endParaRPr lang="en-US" dirty="0"/>
          </a:p>
        </p:txBody>
      </p:sp>
      <p:sp>
        <p:nvSpPr>
          <p:cNvPr id="3" name="Content Placeholder 2"/>
          <p:cNvSpPr>
            <a:spLocks noGrp="1"/>
          </p:cNvSpPr>
          <p:nvPr>
            <p:ph idx="1"/>
          </p:nvPr>
        </p:nvSpPr>
        <p:spPr/>
        <p:txBody>
          <a:bodyPr/>
          <a:lstStyle/>
          <a:p>
            <a:r>
              <a:rPr lang="en-US" b="1" dirty="0" smtClean="0"/>
              <a:t>‘Key observables’</a:t>
            </a:r>
          </a:p>
          <a:p>
            <a:r>
              <a:rPr lang="en-US" dirty="0"/>
              <a:t>a</a:t>
            </a:r>
            <a:r>
              <a:rPr lang="en-US" dirty="0" smtClean="0"/>
              <a:t>ctions and behaviours</a:t>
            </a:r>
          </a:p>
          <a:p>
            <a:r>
              <a:rPr lang="en-US" dirty="0"/>
              <a:t>i</a:t>
            </a:r>
            <a:r>
              <a:rPr lang="en-US" dirty="0" smtClean="0"/>
              <a:t>nsightful comments made</a:t>
            </a:r>
          </a:p>
          <a:p>
            <a:r>
              <a:rPr lang="en-US" dirty="0"/>
              <a:t>g</a:t>
            </a:r>
            <a:r>
              <a:rPr lang="en-US" dirty="0" smtClean="0"/>
              <a:t>ood learning routines</a:t>
            </a:r>
          </a:p>
          <a:p>
            <a:r>
              <a:rPr lang="en-US" dirty="0" smtClean="0"/>
              <a:t>level of involvement</a:t>
            </a:r>
            <a:endParaRPr lang="en-US" dirty="0"/>
          </a:p>
        </p:txBody>
      </p:sp>
    </p:spTree>
    <p:extLst>
      <p:ext uri="{BB962C8B-B14F-4D97-AF65-F5344CB8AC3E}">
        <p14:creationId xmlns:p14="http://schemas.microsoft.com/office/powerpoint/2010/main" val="140513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97000" y="1339850"/>
            <a:ext cx="6350000" cy="4178300"/>
          </a:xfrm>
          <a:prstGeom prst="rect">
            <a:avLst/>
          </a:prstGeom>
        </p:spPr>
      </p:pic>
    </p:spTree>
    <p:extLst>
      <p:ext uri="{BB962C8B-B14F-4D97-AF65-F5344CB8AC3E}">
        <p14:creationId xmlns:p14="http://schemas.microsoft.com/office/powerpoint/2010/main" val="1265655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st Tub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5946" y="586242"/>
            <a:ext cx="4308475" cy="305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descr="Test Tubes.jpg"/>
          <p:cNvPicPr>
            <a:picLocks noChangeAspect="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rot="10800000">
            <a:off x="199117" y="3502744"/>
            <a:ext cx="4308475" cy="305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p:nvCxnSpPr>
        <p:spPr>
          <a:xfrm>
            <a:off x="-108857" y="3637380"/>
            <a:ext cx="9394371"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3026224" y="856797"/>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smtClean="0"/>
              <a:t> </a:t>
            </a:r>
            <a:r>
              <a:rPr lang="en-US" sz="3600" dirty="0" smtClean="0"/>
              <a:t>Core knowledge </a:t>
            </a:r>
          </a:p>
          <a:p>
            <a:r>
              <a:rPr lang="en-US" sz="3600" dirty="0" smtClean="0"/>
              <a:t>&amp; skills</a:t>
            </a:r>
            <a:endParaRPr lang="en-US" sz="3600" dirty="0"/>
          </a:p>
        </p:txBody>
      </p:sp>
      <p:sp>
        <p:nvSpPr>
          <p:cNvPr id="10" name="TextBox 9"/>
          <p:cNvSpPr txBox="1"/>
          <p:nvPr/>
        </p:nvSpPr>
        <p:spPr>
          <a:xfrm>
            <a:off x="5203371" y="4093029"/>
            <a:ext cx="2579915" cy="461665"/>
          </a:xfrm>
          <a:prstGeom prst="rect">
            <a:avLst/>
          </a:prstGeom>
          <a:noFill/>
        </p:spPr>
        <p:txBody>
          <a:bodyPr wrap="square" rtlCol="0">
            <a:spAutoFit/>
          </a:bodyPr>
          <a:lstStyle/>
          <a:p>
            <a:r>
              <a:rPr lang="en-US" sz="2400" dirty="0" smtClean="0"/>
              <a:t>How to learn</a:t>
            </a:r>
            <a:endParaRPr lang="en-US" sz="2400" dirty="0"/>
          </a:p>
        </p:txBody>
      </p:sp>
      <p:sp>
        <p:nvSpPr>
          <p:cNvPr id="11" name="TextBox 10"/>
          <p:cNvSpPr txBox="1"/>
          <p:nvPr/>
        </p:nvSpPr>
        <p:spPr>
          <a:xfrm>
            <a:off x="5203371" y="4666847"/>
            <a:ext cx="2579915" cy="461665"/>
          </a:xfrm>
          <a:prstGeom prst="rect">
            <a:avLst/>
          </a:prstGeom>
          <a:noFill/>
        </p:spPr>
        <p:txBody>
          <a:bodyPr wrap="square" rtlCol="0">
            <a:spAutoFit/>
          </a:bodyPr>
          <a:lstStyle/>
          <a:p>
            <a:r>
              <a:rPr lang="en-US" sz="2400" dirty="0" smtClean="0"/>
              <a:t>How to think</a:t>
            </a:r>
            <a:endParaRPr lang="en-US" sz="2400" dirty="0"/>
          </a:p>
        </p:txBody>
      </p:sp>
      <p:sp>
        <p:nvSpPr>
          <p:cNvPr id="12" name="TextBox 11"/>
          <p:cNvSpPr txBox="1"/>
          <p:nvPr/>
        </p:nvSpPr>
        <p:spPr>
          <a:xfrm>
            <a:off x="5203370" y="5240665"/>
            <a:ext cx="3614059" cy="461665"/>
          </a:xfrm>
          <a:prstGeom prst="rect">
            <a:avLst/>
          </a:prstGeom>
          <a:noFill/>
        </p:spPr>
        <p:txBody>
          <a:bodyPr wrap="square" rtlCol="0">
            <a:spAutoFit/>
          </a:bodyPr>
          <a:lstStyle/>
          <a:p>
            <a:r>
              <a:rPr lang="en-US" sz="2400" dirty="0" smtClean="0"/>
              <a:t>How to work with others</a:t>
            </a:r>
            <a:endParaRPr lang="en-US" sz="2400" dirty="0"/>
          </a:p>
        </p:txBody>
      </p:sp>
      <p:sp>
        <p:nvSpPr>
          <p:cNvPr id="13" name="TextBox 12"/>
          <p:cNvSpPr txBox="1"/>
          <p:nvPr/>
        </p:nvSpPr>
        <p:spPr>
          <a:xfrm>
            <a:off x="5203371" y="5835669"/>
            <a:ext cx="3614058" cy="461665"/>
          </a:xfrm>
          <a:prstGeom prst="rect">
            <a:avLst/>
          </a:prstGeom>
          <a:noFill/>
        </p:spPr>
        <p:txBody>
          <a:bodyPr wrap="square" rtlCol="0">
            <a:spAutoFit/>
          </a:bodyPr>
          <a:lstStyle/>
          <a:p>
            <a:r>
              <a:rPr lang="en-US" sz="2400" dirty="0" smtClean="0"/>
              <a:t>Self-care and well-being</a:t>
            </a:r>
            <a:endParaRPr lang="en-US" sz="2400" dirty="0"/>
          </a:p>
        </p:txBody>
      </p:sp>
      <p:sp>
        <p:nvSpPr>
          <p:cNvPr id="4" name="TextBox 3"/>
          <p:cNvSpPr txBox="1"/>
          <p:nvPr/>
        </p:nvSpPr>
        <p:spPr>
          <a:xfrm>
            <a:off x="5421086" y="2111811"/>
            <a:ext cx="2928257" cy="1200329"/>
          </a:xfrm>
          <a:prstGeom prst="rect">
            <a:avLst/>
          </a:prstGeom>
          <a:noFill/>
        </p:spPr>
        <p:txBody>
          <a:bodyPr wrap="square" rtlCol="0">
            <a:spAutoFit/>
          </a:bodyPr>
          <a:lstStyle/>
          <a:p>
            <a:r>
              <a:rPr lang="en-US" dirty="0" smtClean="0"/>
              <a:t>English</a:t>
            </a:r>
          </a:p>
          <a:p>
            <a:r>
              <a:rPr lang="en-US" dirty="0" smtClean="0"/>
              <a:t>Maths</a:t>
            </a:r>
          </a:p>
          <a:p>
            <a:r>
              <a:rPr lang="en-US" dirty="0" smtClean="0"/>
              <a:t>Science</a:t>
            </a:r>
          </a:p>
          <a:p>
            <a:r>
              <a:rPr lang="en-US" dirty="0" smtClean="0"/>
              <a:t>French....</a:t>
            </a:r>
            <a:endParaRPr lang="en-US" dirty="0"/>
          </a:p>
        </p:txBody>
      </p:sp>
      <p:sp>
        <p:nvSpPr>
          <p:cNvPr id="6" name="TextBox 5"/>
          <p:cNvSpPr txBox="1"/>
          <p:nvPr/>
        </p:nvSpPr>
        <p:spPr>
          <a:xfrm>
            <a:off x="6885214" y="2416629"/>
            <a:ext cx="1703615" cy="369332"/>
          </a:xfrm>
          <a:prstGeom prst="rect">
            <a:avLst/>
          </a:prstGeom>
          <a:noFill/>
        </p:spPr>
        <p:txBody>
          <a:bodyPr wrap="square" rtlCol="0">
            <a:spAutoFit/>
          </a:bodyPr>
          <a:lstStyle/>
          <a:p>
            <a:r>
              <a:rPr lang="en-US" b="1" dirty="0" smtClean="0"/>
              <a:t>CURRICULUM</a:t>
            </a:r>
            <a:endParaRPr lang="en-US" b="1" dirty="0"/>
          </a:p>
        </p:txBody>
      </p:sp>
    </p:spTree>
    <p:extLst>
      <p:ext uri="{BB962C8B-B14F-4D97-AF65-F5344CB8AC3E}">
        <p14:creationId xmlns:p14="http://schemas.microsoft.com/office/powerpoint/2010/main" val="47084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248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dirty="0" smtClean="0"/>
              <a:t>Observing</a:t>
            </a:r>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543974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3960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2" name="Oval 11"/>
          <p:cNvSpPr/>
          <p:nvPr/>
        </p:nvSpPr>
        <p:spPr>
          <a:xfrm>
            <a:off x="4695437"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smtClean="0"/>
              <a:t>Observing</a:t>
            </a:r>
            <a:endParaRPr lang="en-US" b="1" dirty="0" smtClean="0"/>
          </a:p>
        </p:txBody>
      </p:sp>
      <p:sp>
        <p:nvSpPr>
          <p:cNvPr id="16" name="TextBox 15"/>
          <p:cNvSpPr txBox="1"/>
          <p:nvPr/>
        </p:nvSpPr>
        <p:spPr>
          <a:xfrm>
            <a:off x="4127245" y="4635716"/>
            <a:ext cx="1408525" cy="369332"/>
          </a:xfrm>
          <a:prstGeom prst="rect">
            <a:avLst/>
          </a:prstGeom>
          <a:noFill/>
        </p:spPr>
        <p:txBody>
          <a:bodyPr wrap="square" rtlCol="0">
            <a:spAutoFit/>
          </a:bodyPr>
          <a:lstStyle/>
          <a:p>
            <a:pPr algn="ctr"/>
            <a:r>
              <a:rPr lang="en-US" b="1" smtClean="0"/>
              <a:t>Tracking</a:t>
            </a:r>
            <a:endParaRPr lang="en-US" b="1" dirty="0" smtClean="0"/>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019608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441063" y="10191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dirty="0" smtClean="0"/>
              <a:t>3. Tracking learning performance</a:t>
            </a:r>
            <a:endParaRPr lang="en-US" sz="4200" dirty="0"/>
          </a:p>
        </p:txBody>
      </p:sp>
    </p:spTree>
    <p:extLst>
      <p:ext uri="{BB962C8B-B14F-4D97-AF65-F5344CB8AC3E}">
        <p14:creationId xmlns:p14="http://schemas.microsoft.com/office/powerpoint/2010/main" val="3147206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ChangeAspect="1"/>
          </p:cNvSpPr>
          <p:nvPr/>
        </p:nvSpPr>
        <p:spPr>
          <a:xfrm>
            <a:off x="1078035" y="824055"/>
            <a:ext cx="6998685" cy="5400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1241339" y="950055"/>
            <a:ext cx="6672079" cy="51480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376979" y="1075765"/>
            <a:ext cx="6357769" cy="4905487"/>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1987" t="12955" r="1932" b="13164"/>
          <a:stretch/>
        </p:blipFill>
        <p:spPr>
          <a:xfrm>
            <a:off x="1527586" y="1183341"/>
            <a:ext cx="6099586" cy="4690334"/>
          </a:xfrm>
          <a:prstGeom prst="rect">
            <a:avLst/>
          </a:prstGeom>
        </p:spPr>
      </p:pic>
      <p:sp>
        <p:nvSpPr>
          <p:cNvPr id="5" name="TextBox 4"/>
          <p:cNvSpPr txBox="1"/>
          <p:nvPr/>
        </p:nvSpPr>
        <p:spPr>
          <a:xfrm>
            <a:off x="2213812" y="1840832"/>
            <a:ext cx="1010652" cy="461665"/>
          </a:xfrm>
          <a:prstGeom prst="rect">
            <a:avLst/>
          </a:prstGeom>
          <a:noFill/>
        </p:spPr>
        <p:txBody>
          <a:bodyPr wrap="square" rtlCol="0">
            <a:spAutoFit/>
          </a:bodyPr>
          <a:lstStyle/>
          <a:p>
            <a:r>
              <a:rPr lang="en-US" sz="2400" dirty="0" smtClean="0">
                <a:solidFill>
                  <a:srgbClr val="FF0000"/>
                </a:solidFill>
                <a:latin typeface="Comic Sans MS" charset="0"/>
                <a:ea typeface="Comic Sans MS" charset="0"/>
                <a:cs typeface="Comic Sans MS" charset="0"/>
              </a:rPr>
              <a:t>48%</a:t>
            </a:r>
            <a:endParaRPr lang="en-US" sz="2400" dirty="0">
              <a:solidFill>
                <a:srgbClr val="FF0000"/>
              </a:solidFill>
              <a:latin typeface="Comic Sans MS" charset="0"/>
              <a:ea typeface="Comic Sans MS" charset="0"/>
              <a:cs typeface="Comic Sans MS" charset="0"/>
            </a:endParaRPr>
          </a:p>
        </p:txBody>
      </p:sp>
      <p:sp>
        <p:nvSpPr>
          <p:cNvPr id="6" name="TextBox 5"/>
          <p:cNvSpPr txBox="1"/>
          <p:nvPr/>
        </p:nvSpPr>
        <p:spPr>
          <a:xfrm>
            <a:off x="4239230" y="2813728"/>
            <a:ext cx="1010652" cy="461665"/>
          </a:xfrm>
          <a:prstGeom prst="rect">
            <a:avLst/>
          </a:prstGeom>
          <a:noFill/>
        </p:spPr>
        <p:txBody>
          <a:bodyPr wrap="square" rtlCol="0">
            <a:spAutoFit/>
          </a:bodyPr>
          <a:lstStyle/>
          <a:p>
            <a:r>
              <a:rPr lang="en-US" sz="2400" dirty="0" smtClean="0">
                <a:solidFill>
                  <a:srgbClr val="FF0000"/>
                </a:solidFill>
                <a:latin typeface="Comic Sans MS" charset="0"/>
                <a:ea typeface="Comic Sans MS" charset="0"/>
                <a:cs typeface="Comic Sans MS" charset="0"/>
              </a:rPr>
              <a:t>B+</a:t>
            </a:r>
            <a:endParaRPr lang="en-US" sz="2400" dirty="0">
              <a:solidFill>
                <a:srgbClr val="FF0000"/>
              </a:solidFill>
              <a:latin typeface="Comic Sans MS" charset="0"/>
              <a:ea typeface="Comic Sans MS" charset="0"/>
              <a:cs typeface="Comic Sans MS" charset="0"/>
            </a:endParaRPr>
          </a:p>
        </p:txBody>
      </p:sp>
      <p:sp>
        <p:nvSpPr>
          <p:cNvPr id="7" name="TextBox 6"/>
          <p:cNvSpPr txBox="1"/>
          <p:nvPr/>
        </p:nvSpPr>
        <p:spPr>
          <a:xfrm>
            <a:off x="2213812" y="3813431"/>
            <a:ext cx="1263314" cy="400110"/>
          </a:xfrm>
          <a:prstGeom prst="rect">
            <a:avLst/>
          </a:prstGeom>
          <a:noFill/>
        </p:spPr>
        <p:txBody>
          <a:bodyPr wrap="square" rtlCol="0">
            <a:spAutoFit/>
          </a:bodyPr>
          <a:lstStyle/>
          <a:p>
            <a:r>
              <a:rPr lang="en-US" sz="2000" dirty="0" smtClean="0">
                <a:solidFill>
                  <a:srgbClr val="FF0000"/>
                </a:solidFill>
                <a:latin typeface="Comic Sans MS" charset="0"/>
                <a:ea typeface="Comic Sans MS" charset="0"/>
                <a:cs typeface="Comic Sans MS" charset="0"/>
              </a:rPr>
              <a:t>Grade 7</a:t>
            </a:r>
            <a:endParaRPr lang="en-US" sz="2000" dirty="0">
              <a:solidFill>
                <a:srgbClr val="FF0000"/>
              </a:solidFill>
              <a:latin typeface="Comic Sans MS" charset="0"/>
              <a:ea typeface="Comic Sans MS" charset="0"/>
              <a:cs typeface="Comic Sans MS" charset="0"/>
            </a:endParaRPr>
          </a:p>
        </p:txBody>
      </p:sp>
      <p:sp>
        <p:nvSpPr>
          <p:cNvPr id="8" name="TextBox 7"/>
          <p:cNvSpPr txBox="1"/>
          <p:nvPr/>
        </p:nvSpPr>
        <p:spPr>
          <a:xfrm rot="462926">
            <a:off x="5186362" y="4202452"/>
            <a:ext cx="1563353" cy="830997"/>
          </a:xfrm>
          <a:prstGeom prst="rect">
            <a:avLst/>
          </a:prstGeom>
          <a:noFill/>
        </p:spPr>
        <p:txBody>
          <a:bodyPr wrap="square" rtlCol="0">
            <a:spAutoFit/>
          </a:bodyPr>
          <a:lstStyle/>
          <a:p>
            <a:r>
              <a:rPr lang="en-US" sz="2400" dirty="0" smtClean="0">
                <a:solidFill>
                  <a:srgbClr val="FF0000"/>
                </a:solidFill>
                <a:latin typeface="Gill Sans" charset="0"/>
                <a:ea typeface="Gill Sans" charset="0"/>
                <a:cs typeface="Gill Sans" charset="0"/>
              </a:rPr>
              <a:t>Working towards</a:t>
            </a:r>
            <a:endParaRPr lang="en-US" sz="2400" dirty="0">
              <a:solidFill>
                <a:srgbClr val="FF0000"/>
              </a:solidFill>
              <a:latin typeface="Gill Sans" charset="0"/>
              <a:ea typeface="Gill Sans" charset="0"/>
              <a:cs typeface="Gill Sans" charset="0"/>
            </a:endParaRPr>
          </a:p>
        </p:txBody>
      </p:sp>
      <p:sp>
        <p:nvSpPr>
          <p:cNvPr id="9" name="TextBox 8"/>
          <p:cNvSpPr txBox="1"/>
          <p:nvPr/>
        </p:nvSpPr>
        <p:spPr>
          <a:xfrm rot="961319">
            <a:off x="5332481" y="1989295"/>
            <a:ext cx="1616241" cy="830997"/>
          </a:xfrm>
          <a:prstGeom prst="rect">
            <a:avLst/>
          </a:prstGeom>
          <a:noFill/>
        </p:spPr>
        <p:txBody>
          <a:bodyPr wrap="square" rtlCol="0">
            <a:spAutoFit/>
          </a:bodyPr>
          <a:lstStyle/>
          <a:p>
            <a:r>
              <a:rPr lang="en-US" sz="2400" dirty="0" smtClean="0">
                <a:solidFill>
                  <a:srgbClr val="FF0000"/>
                </a:solidFill>
                <a:latin typeface="+mj-lt"/>
                <a:ea typeface="Comic Sans MS" charset="0"/>
                <a:cs typeface="Comic Sans MS" charset="0"/>
              </a:rPr>
              <a:t>Expected  progress</a:t>
            </a:r>
            <a:endParaRPr lang="en-US" sz="2400" dirty="0">
              <a:solidFill>
                <a:srgbClr val="FF0000"/>
              </a:solidFill>
              <a:latin typeface="+mj-lt"/>
              <a:ea typeface="Comic Sans MS" charset="0"/>
              <a:cs typeface="Comic Sans MS" charset="0"/>
            </a:endParaRPr>
          </a:p>
        </p:txBody>
      </p:sp>
      <p:sp>
        <p:nvSpPr>
          <p:cNvPr id="10" name="TextBox 9"/>
          <p:cNvSpPr txBox="1"/>
          <p:nvPr/>
        </p:nvSpPr>
        <p:spPr>
          <a:xfrm rot="21087290">
            <a:off x="3116179" y="4387117"/>
            <a:ext cx="1575382" cy="830997"/>
          </a:xfrm>
          <a:prstGeom prst="rect">
            <a:avLst/>
          </a:prstGeom>
          <a:noFill/>
        </p:spPr>
        <p:txBody>
          <a:bodyPr wrap="square" rtlCol="0">
            <a:spAutoFit/>
          </a:bodyPr>
          <a:lstStyle/>
          <a:p>
            <a:r>
              <a:rPr lang="en-US" sz="2400" dirty="0" smtClean="0">
                <a:solidFill>
                  <a:srgbClr val="FF0000"/>
                </a:solidFill>
                <a:latin typeface="+mj-lt"/>
                <a:ea typeface="Comic Sans MS" charset="0"/>
                <a:cs typeface="Comic Sans MS" charset="0"/>
              </a:rPr>
              <a:t>Floor standard</a:t>
            </a:r>
            <a:endParaRPr lang="en-US" sz="2400" dirty="0">
              <a:solidFill>
                <a:srgbClr val="FF0000"/>
              </a:solidFill>
              <a:latin typeface="+mj-lt"/>
              <a:ea typeface="Comic Sans MS" charset="0"/>
              <a:cs typeface="Comic Sans MS" charset="0"/>
            </a:endParaRPr>
          </a:p>
        </p:txBody>
      </p:sp>
      <p:sp>
        <p:nvSpPr>
          <p:cNvPr id="11" name="TextBox 10"/>
          <p:cNvSpPr txBox="1"/>
          <p:nvPr/>
        </p:nvSpPr>
        <p:spPr>
          <a:xfrm>
            <a:off x="3477126" y="1591298"/>
            <a:ext cx="1709236" cy="400110"/>
          </a:xfrm>
          <a:prstGeom prst="rect">
            <a:avLst/>
          </a:prstGeom>
          <a:noFill/>
        </p:spPr>
        <p:txBody>
          <a:bodyPr wrap="square" rtlCol="0">
            <a:spAutoFit/>
          </a:bodyPr>
          <a:lstStyle/>
          <a:p>
            <a:r>
              <a:rPr lang="en-US" sz="2000" dirty="0" smtClean="0">
                <a:solidFill>
                  <a:srgbClr val="FF0000"/>
                </a:solidFill>
                <a:latin typeface="Comic Sans MS" charset="0"/>
                <a:ea typeface="Comic Sans MS" charset="0"/>
                <a:cs typeface="Comic Sans MS" charset="0"/>
              </a:rPr>
              <a:t>Beginning +</a:t>
            </a:r>
            <a:endParaRPr lang="en-US" sz="2000" dirty="0">
              <a:solidFill>
                <a:srgbClr val="FF0000"/>
              </a:solidFill>
              <a:latin typeface="Comic Sans MS" charset="0"/>
              <a:ea typeface="Comic Sans MS" charset="0"/>
              <a:cs typeface="Comic Sans MS" charset="0"/>
            </a:endParaRPr>
          </a:p>
        </p:txBody>
      </p:sp>
      <p:sp>
        <p:nvSpPr>
          <p:cNvPr id="12" name="TextBox 11"/>
          <p:cNvSpPr txBox="1"/>
          <p:nvPr/>
        </p:nvSpPr>
        <p:spPr>
          <a:xfrm rot="517644">
            <a:off x="2329929" y="2713738"/>
            <a:ext cx="1136983" cy="461665"/>
          </a:xfrm>
          <a:prstGeom prst="rect">
            <a:avLst/>
          </a:prstGeom>
          <a:noFill/>
        </p:spPr>
        <p:txBody>
          <a:bodyPr wrap="square" rtlCol="0">
            <a:spAutoFit/>
          </a:bodyPr>
          <a:lstStyle/>
          <a:p>
            <a:r>
              <a:rPr lang="en-US" sz="2400" dirty="0" smtClean="0">
                <a:solidFill>
                  <a:srgbClr val="FF0000"/>
                </a:solidFill>
                <a:latin typeface="Times New Roman" charset="0"/>
                <a:ea typeface="Times New Roman" charset="0"/>
                <a:cs typeface="Times New Roman" charset="0"/>
              </a:rPr>
              <a:t>115 VR</a:t>
            </a:r>
            <a:endParaRPr lang="en-US" sz="2400" dirty="0">
              <a:solidFill>
                <a:srgbClr val="FF0000"/>
              </a:solidFill>
              <a:latin typeface="Times New Roman" charset="0"/>
              <a:ea typeface="Times New Roman" charset="0"/>
              <a:cs typeface="Times New Roman" charset="0"/>
            </a:endParaRPr>
          </a:p>
        </p:txBody>
      </p:sp>
      <p:sp>
        <p:nvSpPr>
          <p:cNvPr id="13" name="TextBox 12"/>
          <p:cNvSpPr txBox="1"/>
          <p:nvPr/>
        </p:nvSpPr>
        <p:spPr>
          <a:xfrm>
            <a:off x="5604710" y="3293223"/>
            <a:ext cx="1010652" cy="461665"/>
          </a:xfrm>
          <a:prstGeom prst="rect">
            <a:avLst/>
          </a:prstGeom>
          <a:noFill/>
        </p:spPr>
        <p:txBody>
          <a:bodyPr wrap="square" rtlCol="0">
            <a:spAutoFit/>
          </a:bodyPr>
          <a:lstStyle/>
          <a:p>
            <a:r>
              <a:rPr lang="en-US" sz="2400" dirty="0" smtClean="0">
                <a:solidFill>
                  <a:srgbClr val="FF0000"/>
                </a:solidFill>
                <a:latin typeface="Arial Rounded MT Bold" charset="0"/>
                <a:ea typeface="Arial Rounded MT Bold" charset="0"/>
                <a:cs typeface="Arial Rounded MT Bold" charset="0"/>
              </a:rPr>
              <a:t>GLD</a:t>
            </a:r>
            <a:endParaRPr lang="en-US" sz="2400" dirty="0">
              <a:solidFill>
                <a:srgbClr val="FF0000"/>
              </a:solidFill>
              <a:latin typeface="Arial Rounded MT Bold" charset="0"/>
              <a:ea typeface="Arial Rounded MT Bold" charset="0"/>
              <a:cs typeface="Arial Rounded MT Bold" charset="0"/>
            </a:endParaRPr>
          </a:p>
        </p:txBody>
      </p:sp>
      <p:sp>
        <p:nvSpPr>
          <p:cNvPr id="14" name="TextBox 13"/>
          <p:cNvSpPr txBox="1"/>
          <p:nvPr/>
        </p:nvSpPr>
        <p:spPr>
          <a:xfrm>
            <a:off x="3903870" y="3633979"/>
            <a:ext cx="1010652" cy="461665"/>
          </a:xfrm>
          <a:prstGeom prst="rect">
            <a:avLst/>
          </a:prstGeom>
          <a:noFill/>
        </p:spPr>
        <p:txBody>
          <a:bodyPr wrap="square" rtlCol="0">
            <a:spAutoFit/>
          </a:bodyPr>
          <a:lstStyle/>
          <a:p>
            <a:r>
              <a:rPr lang="en-US" sz="2400" smtClean="0">
                <a:solidFill>
                  <a:srgbClr val="FF0000"/>
                </a:solidFill>
                <a:latin typeface="Comic Sans MS" charset="0"/>
                <a:ea typeface="Comic Sans MS" charset="0"/>
                <a:cs typeface="Comic Sans MS" charset="0"/>
              </a:rPr>
              <a:t>RAG</a:t>
            </a:r>
            <a:endParaRPr lang="en-US" sz="2400" dirty="0">
              <a:solidFill>
                <a:srgbClr val="FF0000"/>
              </a:solidFill>
              <a:latin typeface="Comic Sans MS" charset="0"/>
              <a:ea typeface="Comic Sans MS" charset="0"/>
              <a:cs typeface="Comic Sans MS" charset="0"/>
            </a:endParaRPr>
          </a:p>
        </p:txBody>
      </p:sp>
      <p:sp>
        <p:nvSpPr>
          <p:cNvPr id="17" name="Title 1"/>
          <p:cNvSpPr txBox="1">
            <a:spLocks/>
          </p:cNvSpPr>
          <p:nvPr/>
        </p:nvSpPr>
        <p:spPr>
          <a:xfrm>
            <a:off x="441063" y="10191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dirty="0" smtClean="0"/>
              <a:t>3. Tracking learning performance</a:t>
            </a:r>
            <a:endParaRPr lang="en-US" sz="4200" dirty="0"/>
          </a:p>
        </p:txBody>
      </p:sp>
    </p:spTree>
    <p:extLst>
      <p:ext uri="{BB962C8B-B14F-4D97-AF65-F5344CB8AC3E}">
        <p14:creationId xmlns:p14="http://schemas.microsoft.com/office/powerpoint/2010/main" val="10918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Half-termly grades</a:t>
            </a:r>
            <a:endParaRPr lang="en-US" dirty="0"/>
          </a:p>
        </p:txBody>
      </p:sp>
      <p:sp>
        <p:nvSpPr>
          <p:cNvPr id="3" name="Subtitle 2"/>
          <p:cNvSpPr>
            <a:spLocks noGrp="1"/>
          </p:cNvSpPr>
          <p:nvPr>
            <p:ph type="subTitle" idx="1"/>
          </p:nvPr>
        </p:nvSpPr>
        <p:spPr/>
        <p:txBody>
          <a:bodyPr/>
          <a:lstStyle/>
          <a:p>
            <a:r>
              <a:rPr lang="en-US" dirty="0" smtClean="0"/>
              <a:t>Effort and attainment</a:t>
            </a:r>
            <a:endParaRPr lang="en-US" dirty="0"/>
          </a:p>
        </p:txBody>
      </p:sp>
    </p:spTree>
    <p:extLst>
      <p:ext uri="{BB962C8B-B14F-4D97-AF65-F5344CB8AC3E}">
        <p14:creationId xmlns:p14="http://schemas.microsoft.com/office/powerpoint/2010/main" val="17399889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Half-termly grades</a:t>
            </a:r>
            <a:endParaRPr lang="en-US" dirty="0"/>
          </a:p>
        </p:txBody>
      </p:sp>
      <p:sp>
        <p:nvSpPr>
          <p:cNvPr id="3" name="Subtitle 2"/>
          <p:cNvSpPr>
            <a:spLocks noGrp="1"/>
          </p:cNvSpPr>
          <p:nvPr>
            <p:ph type="subTitle" idx="1"/>
          </p:nvPr>
        </p:nvSpPr>
        <p:spPr/>
        <p:txBody>
          <a:bodyPr/>
          <a:lstStyle/>
          <a:p>
            <a:r>
              <a:rPr lang="en-US" u="sng" dirty="0" smtClean="0"/>
              <a:t>Effort</a:t>
            </a:r>
            <a:r>
              <a:rPr lang="en-US" dirty="0" smtClean="0"/>
              <a:t> and attainment</a:t>
            </a:r>
            <a:endParaRPr lang="en-US" dirty="0"/>
          </a:p>
        </p:txBody>
      </p:sp>
    </p:spTree>
    <p:extLst>
      <p:ext uri="{BB962C8B-B14F-4D97-AF65-F5344CB8AC3E}">
        <p14:creationId xmlns:p14="http://schemas.microsoft.com/office/powerpoint/2010/main" val="1536696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780" b="4780"/>
          <a:stretch/>
        </p:blipFill>
        <p:spPr>
          <a:xfrm>
            <a:off x="0" y="10188"/>
            <a:ext cx="5361448" cy="6847812"/>
          </a:xfrm>
          <a:prstGeom prst="rect">
            <a:avLst/>
          </a:prstGeom>
        </p:spPr>
      </p:pic>
      <p:sp>
        <p:nvSpPr>
          <p:cNvPr id="2" name="TextBox 1"/>
          <p:cNvSpPr txBox="1"/>
          <p:nvPr/>
        </p:nvSpPr>
        <p:spPr>
          <a:xfrm>
            <a:off x="5830645" y="1947134"/>
            <a:ext cx="2549562" cy="1077218"/>
          </a:xfrm>
          <a:prstGeom prst="rect">
            <a:avLst/>
          </a:prstGeom>
          <a:noFill/>
        </p:spPr>
        <p:txBody>
          <a:bodyPr wrap="square" rtlCol="0">
            <a:spAutoFit/>
          </a:bodyPr>
          <a:lstStyle/>
          <a:p>
            <a:r>
              <a:rPr lang="en-US" sz="3200" b="1" dirty="0" smtClean="0"/>
              <a:t>What are we measuring?</a:t>
            </a:r>
            <a:endParaRPr lang="en-US" sz="3200" b="1" dirty="0"/>
          </a:p>
        </p:txBody>
      </p:sp>
      <p:sp>
        <p:nvSpPr>
          <p:cNvPr id="6" name="TextBox 5"/>
          <p:cNvSpPr txBox="1"/>
          <p:nvPr/>
        </p:nvSpPr>
        <p:spPr>
          <a:xfrm>
            <a:off x="5830645" y="3434094"/>
            <a:ext cx="2549562" cy="584775"/>
          </a:xfrm>
          <a:prstGeom prst="rect">
            <a:avLst/>
          </a:prstGeom>
          <a:noFill/>
        </p:spPr>
        <p:txBody>
          <a:bodyPr wrap="square" rtlCol="0">
            <a:spAutoFit/>
          </a:bodyPr>
          <a:lstStyle/>
          <a:p>
            <a:r>
              <a:rPr lang="en-US" sz="3200" b="1" dirty="0" smtClean="0"/>
              <a:t>And how?</a:t>
            </a:r>
            <a:endParaRPr lang="en-US" sz="3200" b="1" dirty="0"/>
          </a:p>
        </p:txBody>
      </p:sp>
    </p:spTree>
    <p:extLst>
      <p:ext uri="{BB962C8B-B14F-4D97-AF65-F5344CB8AC3E}">
        <p14:creationId xmlns:p14="http://schemas.microsoft.com/office/powerpoint/2010/main" val="1752868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doing</a:t>
            </a:r>
          </a:p>
          <a:p>
            <a:r>
              <a:rPr lang="en-US" dirty="0" smtClean="0"/>
              <a:t>thinking</a:t>
            </a:r>
          </a:p>
          <a:p>
            <a:r>
              <a:rPr lang="en-US" dirty="0" smtClean="0"/>
              <a:t>discovering</a:t>
            </a:r>
          </a:p>
          <a:p>
            <a:r>
              <a:rPr lang="en-US" dirty="0" smtClean="0"/>
              <a:t>applying</a:t>
            </a:r>
          </a:p>
          <a:p>
            <a:r>
              <a:rPr lang="en-US" dirty="0" smtClean="0"/>
              <a:t>communicating</a:t>
            </a:r>
            <a:endParaRPr lang="en-US" dirty="0"/>
          </a:p>
        </p:txBody>
      </p:sp>
      <p:pic>
        <p:nvPicPr>
          <p:cNvPr id="4" name="Picture 3"/>
          <p:cNvPicPr>
            <a:picLocks noChangeAspect="1"/>
          </p:cNvPicPr>
          <p:nvPr/>
        </p:nvPicPr>
        <p:blipFill>
          <a:blip r:embed="rId2"/>
          <a:stretch>
            <a:fillRect/>
          </a:stretch>
        </p:blipFill>
        <p:spPr>
          <a:xfrm>
            <a:off x="0" y="330200"/>
            <a:ext cx="9144000" cy="6193536"/>
          </a:xfrm>
          <a:prstGeom prst="rect">
            <a:avLst/>
          </a:prstGeom>
        </p:spPr>
      </p:pic>
    </p:spTree>
    <p:extLst>
      <p:ext uri="{BB962C8B-B14F-4D97-AF65-F5344CB8AC3E}">
        <p14:creationId xmlns:p14="http://schemas.microsoft.com/office/powerpoint/2010/main" val="20995585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80827" y="5690993"/>
            <a:ext cx="2739819" cy="84659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DEFIANCE</a:t>
            </a:r>
            <a:endParaRPr lang="en-US" dirty="0"/>
          </a:p>
        </p:txBody>
      </p:sp>
      <p:sp>
        <p:nvSpPr>
          <p:cNvPr id="6" name="Rectangle 5"/>
          <p:cNvSpPr/>
          <p:nvPr/>
        </p:nvSpPr>
        <p:spPr>
          <a:xfrm>
            <a:off x="3080827" y="4667568"/>
            <a:ext cx="2739819" cy="846594"/>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PASSIVITY</a:t>
            </a:r>
            <a:endParaRPr lang="en-US" dirty="0"/>
          </a:p>
        </p:txBody>
      </p:sp>
      <p:sp>
        <p:nvSpPr>
          <p:cNvPr id="7" name="Rectangle 6"/>
          <p:cNvSpPr/>
          <p:nvPr/>
        </p:nvSpPr>
        <p:spPr>
          <a:xfrm>
            <a:off x="3080827" y="3644600"/>
            <a:ext cx="2739819" cy="846594"/>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COMPLIANCE</a:t>
            </a:r>
            <a:endParaRPr lang="en-US" dirty="0"/>
          </a:p>
        </p:txBody>
      </p:sp>
      <p:sp>
        <p:nvSpPr>
          <p:cNvPr id="8" name="Rectangle 7"/>
          <p:cNvSpPr/>
          <p:nvPr/>
        </p:nvSpPr>
        <p:spPr>
          <a:xfrm>
            <a:off x="3080827" y="2586357"/>
            <a:ext cx="2739819" cy="84659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REFLECTION</a:t>
            </a:r>
            <a:endParaRPr lang="en-US" dirty="0"/>
          </a:p>
        </p:txBody>
      </p:sp>
      <p:sp>
        <p:nvSpPr>
          <p:cNvPr id="9" name="Rectangle 8"/>
          <p:cNvSpPr/>
          <p:nvPr/>
        </p:nvSpPr>
        <p:spPr>
          <a:xfrm>
            <a:off x="3080827" y="1551632"/>
            <a:ext cx="2739819" cy="84659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CURIOSITY</a:t>
            </a:r>
            <a:endParaRPr lang="en-US" dirty="0"/>
          </a:p>
        </p:txBody>
      </p:sp>
      <p:sp>
        <p:nvSpPr>
          <p:cNvPr id="10" name="TextBox 9"/>
          <p:cNvSpPr txBox="1"/>
          <p:nvPr/>
        </p:nvSpPr>
        <p:spPr>
          <a:xfrm>
            <a:off x="682015" y="340989"/>
            <a:ext cx="7219953" cy="523220"/>
          </a:xfrm>
          <a:prstGeom prst="rect">
            <a:avLst/>
          </a:prstGeom>
          <a:noFill/>
        </p:spPr>
        <p:txBody>
          <a:bodyPr wrap="square" rtlCol="0">
            <a:spAutoFit/>
          </a:bodyPr>
          <a:lstStyle/>
          <a:p>
            <a:pPr algn="ctr"/>
            <a:r>
              <a:rPr lang="en-US" sz="2400" dirty="0" smtClean="0"/>
              <a:t>    </a:t>
            </a:r>
            <a:r>
              <a:rPr lang="en-US" sz="2800" dirty="0" smtClean="0"/>
              <a:t>Ladder of engagement</a:t>
            </a:r>
            <a:endParaRPr lang="en-US" sz="2800" dirty="0"/>
          </a:p>
        </p:txBody>
      </p:sp>
      <p:sp>
        <p:nvSpPr>
          <p:cNvPr id="11" name="Oval 10"/>
          <p:cNvSpPr/>
          <p:nvPr/>
        </p:nvSpPr>
        <p:spPr>
          <a:xfrm>
            <a:off x="6091100" y="5855152"/>
            <a:ext cx="493873" cy="49430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5</a:t>
            </a:r>
          </a:p>
        </p:txBody>
      </p:sp>
      <p:sp>
        <p:nvSpPr>
          <p:cNvPr id="12" name="Oval 11"/>
          <p:cNvSpPr/>
          <p:nvPr/>
        </p:nvSpPr>
        <p:spPr>
          <a:xfrm>
            <a:off x="6091100" y="4855243"/>
            <a:ext cx="493873" cy="49430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4</a:t>
            </a:r>
            <a:endParaRPr lang="en-US" dirty="0"/>
          </a:p>
        </p:txBody>
      </p:sp>
      <p:sp>
        <p:nvSpPr>
          <p:cNvPr id="13" name="Oval 12"/>
          <p:cNvSpPr/>
          <p:nvPr/>
        </p:nvSpPr>
        <p:spPr>
          <a:xfrm>
            <a:off x="6091100" y="3808759"/>
            <a:ext cx="493873" cy="49430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3</a:t>
            </a:r>
          </a:p>
        </p:txBody>
      </p:sp>
      <p:sp>
        <p:nvSpPr>
          <p:cNvPr id="14" name="Oval 13"/>
          <p:cNvSpPr/>
          <p:nvPr/>
        </p:nvSpPr>
        <p:spPr>
          <a:xfrm>
            <a:off x="6091100" y="2762275"/>
            <a:ext cx="493873" cy="49430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2</a:t>
            </a:r>
          </a:p>
        </p:txBody>
      </p:sp>
      <p:sp>
        <p:nvSpPr>
          <p:cNvPr id="15" name="Oval 14"/>
          <p:cNvSpPr/>
          <p:nvPr/>
        </p:nvSpPr>
        <p:spPr>
          <a:xfrm>
            <a:off x="6091100" y="1727549"/>
            <a:ext cx="493873" cy="49430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1</a:t>
            </a:r>
          </a:p>
        </p:txBody>
      </p:sp>
      <p:sp>
        <p:nvSpPr>
          <p:cNvPr id="16" name="Up Arrow 15"/>
          <p:cNvSpPr/>
          <p:nvPr/>
        </p:nvSpPr>
        <p:spPr>
          <a:xfrm>
            <a:off x="1828506" y="1551632"/>
            <a:ext cx="458597" cy="497374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46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0350463"/>
              </p:ext>
            </p:extLst>
          </p:nvPr>
        </p:nvGraphicFramePr>
        <p:xfrm>
          <a:off x="847729" y="1473316"/>
          <a:ext cx="7230828" cy="4627332"/>
        </p:xfrm>
        <a:graphic>
          <a:graphicData uri="http://schemas.openxmlformats.org/drawingml/2006/table">
            <a:tbl>
              <a:tblPr/>
              <a:tblGrid>
                <a:gridCol w="2410276"/>
                <a:gridCol w="2410276"/>
                <a:gridCol w="2410276"/>
              </a:tblGrid>
              <a:tr h="241028">
                <a:tc>
                  <a:txBody>
                    <a:bodyPr/>
                    <a:lstStyle/>
                    <a:p>
                      <a:r>
                        <a:rPr lang="en-US" sz="1100" b="1">
                          <a:effectLst/>
                          <a:latin typeface="Cambria" charset="0"/>
                        </a:rPr>
                        <a:t>Level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100" b="1">
                          <a:effectLst/>
                          <a:latin typeface="Cambria" charset="0"/>
                        </a:rPr>
                        <a:t>Well-being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100" b="1">
                          <a:effectLst/>
                          <a:latin typeface="Cambria" charset="0"/>
                        </a:rPr>
                        <a:t>Signals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1017672">
                <a:tc>
                  <a:txBody>
                    <a:bodyPr/>
                    <a:lstStyle/>
                    <a:p>
                      <a:r>
                        <a:rPr lang="ru-RU" sz="1100" dirty="0">
                          <a:effectLst/>
                          <a:latin typeface="Cambria" charset="0"/>
                        </a:rPr>
                        <a:t>1 </a:t>
                      </a:r>
                      <a:endParaRPr lang="ru-RU" sz="1600" dirty="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100">
                          <a:effectLst/>
                          <a:latin typeface="Cambria" charset="0"/>
                        </a:rPr>
                        <a:t>Extremely low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900">
                          <a:effectLst/>
                          <a:latin typeface="Cambria" charset="0"/>
                        </a:rPr>
                        <a:t>The child clearly shows signs of discomfort such as crying or screaming. They may look dejected, sad, frightened or angry. The child does not respond to the environment avoids contact and is withdrawn. The child may behave aggressively, hurting him/herself or others.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749864">
                <a:tc>
                  <a:txBody>
                    <a:bodyPr/>
                    <a:lstStyle/>
                    <a:p>
                      <a:r>
                        <a:rPr lang="is-IS" sz="1100">
                          <a:effectLst/>
                          <a:latin typeface="Cambria" charset="0"/>
                        </a:rPr>
                        <a:t>2 </a:t>
                      </a:r>
                      <a:endParaRPr lang="is-I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100">
                          <a:effectLst/>
                          <a:latin typeface="Cambria" charset="0"/>
                        </a:rPr>
                        <a:t>Low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900">
                          <a:effectLst/>
                          <a:latin typeface="Cambria" charset="0"/>
                        </a:rPr>
                        <a:t>The posture, facial expression and actions indicate that the child does not feel at ease. However, the signals are less explicit than under level 1 or the sense of discomfort is not expressed the whole time.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615959">
                <a:tc>
                  <a:txBody>
                    <a:bodyPr/>
                    <a:lstStyle/>
                    <a:p>
                      <a:r>
                        <a:rPr lang="en-US" sz="1100" dirty="0">
                          <a:effectLst/>
                          <a:latin typeface="Cambria" charset="0"/>
                        </a:rPr>
                        <a:t>3 </a:t>
                      </a:r>
                      <a:endParaRPr lang="en-US" sz="1600" dirty="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100">
                          <a:effectLst/>
                          <a:latin typeface="Cambria" charset="0"/>
                        </a:rPr>
                        <a:t>Moderate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900">
                          <a:effectLst/>
                          <a:latin typeface="Cambria" charset="0"/>
                        </a:rPr>
                        <a:t>The child has a neutral posture. Facial expression and posture show little or no emotion. There are no signs indicating sadness or pleasure, comfort or discomfort.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615959">
                <a:tc>
                  <a:txBody>
                    <a:bodyPr/>
                    <a:lstStyle/>
                    <a:p>
                      <a:r>
                        <a:rPr lang="en-US" sz="1100">
                          <a:effectLst/>
                          <a:latin typeface="Cambria" charset="0"/>
                        </a:rPr>
                        <a:t>4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100">
                          <a:effectLst/>
                          <a:latin typeface="Cambria" charset="0"/>
                        </a:rPr>
                        <a:t>High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900">
                          <a:effectLst/>
                          <a:latin typeface="Cambria" charset="0"/>
                        </a:rPr>
                        <a:t>The child shows obvious signs of satisfaction (as listed under level 5). However, these signals are not constantly present with the same intensity.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1285481">
                <a:tc>
                  <a:txBody>
                    <a:bodyPr/>
                    <a:lstStyle/>
                    <a:p>
                      <a:r>
                        <a:rPr lang="en-US" sz="1100">
                          <a:effectLst/>
                          <a:latin typeface="Cambria" charset="0"/>
                        </a:rPr>
                        <a:t>5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100">
                          <a:effectLst/>
                          <a:latin typeface="Cambria" charset="0"/>
                        </a:rPr>
                        <a:t>Extremely High </a:t>
                      </a:r>
                      <a:endParaRPr lang="en-US" sz="160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900" dirty="0">
                          <a:effectLst/>
                          <a:latin typeface="Cambria" charset="0"/>
                        </a:rPr>
                        <a:t>The child looks happy and cheerful, smiles, cries out wit pleasure. They may be lively and full of energy. Actions can be spontaneous and expressive. The child may talk to him/herself, play with sounds, hum or sing. The child appears relaxed and does not show any signs of stress or tension. He/she is open and accessible to the environment. The child expresses self-confidence and self-assurance. </a:t>
                      </a:r>
                      <a:endParaRPr lang="en-US" sz="1600" dirty="0">
                        <a:effectLst/>
                      </a:endParaRPr>
                    </a:p>
                  </a:txBody>
                  <a:tcPr marL="80343" marR="80343" marT="40171" marB="4017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847729" y="68942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a:ln>
                  <a:noFill/>
                </a:ln>
                <a:solidFill>
                  <a:schemeClr val="tx1"/>
                </a:solidFill>
                <a:effectLst/>
                <a:latin typeface="Arial" charset="0"/>
              </a:rPr>
              <a:t>THE LEUVEN SCALE FOR WELL-BEING </a:t>
            </a:r>
          </a:p>
        </p:txBody>
      </p:sp>
    </p:spTree>
    <p:extLst>
      <p:ext uri="{BB962C8B-B14F-4D97-AF65-F5344CB8AC3E}">
        <p14:creationId xmlns:p14="http://schemas.microsoft.com/office/powerpoint/2010/main" val="469587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500" y="1206500"/>
            <a:ext cx="8509000" cy="4445000"/>
          </a:xfrm>
          <a:prstGeom prst="rect">
            <a:avLst/>
          </a:prstGeom>
        </p:spPr>
      </p:pic>
      <p:sp>
        <p:nvSpPr>
          <p:cNvPr id="3" name="TextBox 2"/>
          <p:cNvSpPr txBox="1"/>
          <p:nvPr/>
        </p:nvSpPr>
        <p:spPr>
          <a:xfrm>
            <a:off x="1360714" y="304799"/>
            <a:ext cx="6422571" cy="523220"/>
          </a:xfrm>
          <a:prstGeom prst="rect">
            <a:avLst/>
          </a:prstGeom>
          <a:noFill/>
        </p:spPr>
        <p:txBody>
          <a:bodyPr wrap="square" rtlCol="0">
            <a:spAutoFit/>
          </a:bodyPr>
          <a:lstStyle/>
          <a:p>
            <a:pPr algn="ctr"/>
            <a:r>
              <a:rPr lang="en-US" sz="2800" dirty="0" smtClean="0"/>
              <a:t>What is the purpose of school?</a:t>
            </a:r>
            <a:endParaRPr lang="en-US" sz="2800" dirty="0"/>
          </a:p>
        </p:txBody>
      </p:sp>
    </p:spTree>
    <p:extLst>
      <p:ext uri="{BB962C8B-B14F-4D97-AF65-F5344CB8AC3E}">
        <p14:creationId xmlns:p14="http://schemas.microsoft.com/office/powerpoint/2010/main" val="125364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71295" y="1593364"/>
          <a:ext cx="8201409" cy="4539636"/>
        </p:xfrm>
        <a:graphic>
          <a:graphicData uri="http://schemas.openxmlformats.org/drawingml/2006/table">
            <a:tbl>
              <a:tblPr/>
              <a:tblGrid>
                <a:gridCol w="2733803"/>
                <a:gridCol w="2733803"/>
                <a:gridCol w="2733803"/>
              </a:tblGrid>
              <a:tr h="273380">
                <a:tc>
                  <a:txBody>
                    <a:bodyPr/>
                    <a:lstStyle/>
                    <a:p>
                      <a:r>
                        <a:rPr lang="en-US" sz="1200" b="1">
                          <a:effectLst/>
                          <a:latin typeface="Cambria" charset="0"/>
                        </a:rPr>
                        <a:t>Level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200" b="1">
                          <a:effectLst/>
                          <a:latin typeface="Cambria" charset="0"/>
                        </a:rPr>
                        <a:t>Involvement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200" b="1">
                          <a:effectLst/>
                          <a:latin typeface="Cambria" charset="0"/>
                        </a:rPr>
                        <a:t>Signals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698639">
                <a:tc>
                  <a:txBody>
                    <a:bodyPr/>
                    <a:lstStyle/>
                    <a:p>
                      <a:r>
                        <a:rPr lang="ru-RU" sz="1200" dirty="0">
                          <a:effectLst/>
                          <a:latin typeface="Cambria" charset="0"/>
                        </a:rPr>
                        <a:t>1 </a:t>
                      </a:r>
                      <a:endParaRPr lang="ru-RU" sz="1800" dirty="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200" dirty="0">
                          <a:effectLst/>
                          <a:latin typeface="Cambria" charset="0"/>
                        </a:rPr>
                        <a:t>Extremely Low </a:t>
                      </a:r>
                      <a:endParaRPr lang="en-US" sz="1800" dirty="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000">
                          <a:effectLst/>
                          <a:latin typeface="Cambria" charset="0"/>
                        </a:rPr>
                        <a:t>Activity is simple, repetitive and passive. The child seems absent and displays no energy. They may stare into space or look around to see what others are doing.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1002394">
                <a:tc>
                  <a:txBody>
                    <a:bodyPr/>
                    <a:lstStyle/>
                    <a:p>
                      <a:r>
                        <a:rPr lang="is-IS" sz="1200">
                          <a:effectLst/>
                          <a:latin typeface="Cambria" charset="0"/>
                        </a:rPr>
                        <a:t>2 </a:t>
                      </a:r>
                      <a:endParaRPr lang="is-I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200">
                          <a:effectLst/>
                          <a:latin typeface="Cambria" charset="0"/>
                        </a:rPr>
                        <a:t>Low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000">
                          <a:effectLst/>
                          <a:latin typeface="Cambria" charset="0"/>
                        </a:rPr>
                        <a:t>Frequently interrupted activity. The child will be engaged in the activity for some of the time they are observed, but there will be moments of non-activity when they will stare into space, or be distracted by what is going on around them.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1002394">
                <a:tc>
                  <a:txBody>
                    <a:bodyPr/>
                    <a:lstStyle/>
                    <a:p>
                      <a:r>
                        <a:rPr lang="en-US" sz="1200">
                          <a:effectLst/>
                          <a:latin typeface="Cambria" charset="0"/>
                        </a:rPr>
                        <a:t>3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200">
                          <a:effectLst/>
                          <a:latin typeface="Cambria" charset="0"/>
                        </a:rPr>
                        <a:t>Moderate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000">
                          <a:effectLst/>
                          <a:latin typeface="Cambria" charset="0"/>
                        </a:rPr>
                        <a:t>Mainly continuous activity. The child is bust with the activity but at a fairly routine level and there are few signs of real involvement. They make some progress with what they are doing but don’t show much energy and concentration and can be easily distracted.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698639">
                <a:tc>
                  <a:txBody>
                    <a:bodyPr/>
                    <a:lstStyle/>
                    <a:p>
                      <a:r>
                        <a:rPr lang="en-US" sz="1200">
                          <a:effectLst/>
                          <a:latin typeface="Cambria" charset="0"/>
                        </a:rPr>
                        <a:t>4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200">
                          <a:effectLst/>
                          <a:latin typeface="Cambria" charset="0"/>
                        </a:rPr>
                        <a:t>High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000">
                          <a:effectLst/>
                          <a:latin typeface="Cambria" charset="0"/>
                        </a:rPr>
                        <a:t>Continuous activity with intense moments. The child’s activity has intense moments and at all times they seem involved. They are not easily distracted.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850517">
                <a:tc>
                  <a:txBody>
                    <a:bodyPr/>
                    <a:lstStyle/>
                    <a:p>
                      <a:r>
                        <a:rPr lang="en-US" sz="1200">
                          <a:effectLst/>
                          <a:latin typeface="Cambria" charset="0"/>
                        </a:rPr>
                        <a:t>5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200">
                          <a:effectLst/>
                          <a:latin typeface="Cambria" charset="0"/>
                        </a:rPr>
                        <a:t>Extremely High </a:t>
                      </a:r>
                      <a:endParaRPr lang="en-US" sz="180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000" dirty="0">
                          <a:effectLst/>
                          <a:latin typeface="Cambria" charset="0"/>
                        </a:rPr>
                        <a:t>The child shows continuous and intense activity revealing the greatest involvement. They are concentrated, creative, energetic and persistent throughout nearly all the observed period. </a:t>
                      </a:r>
                      <a:endParaRPr lang="en-US" sz="1800" dirty="0">
                        <a:effectLst/>
                      </a:endParaRPr>
                    </a:p>
                  </a:txBody>
                  <a:tcPr marL="91127" marR="91127" marT="45563" marB="45563"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830524" y="71210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a:ln>
                  <a:noFill/>
                </a:ln>
                <a:solidFill>
                  <a:schemeClr val="tx1"/>
                </a:solidFill>
                <a:effectLst/>
                <a:latin typeface="Arial" charset="0"/>
              </a:rPr>
              <a:t>THE LEUVEN SCALE FOR INVOLVEMENT </a:t>
            </a:r>
          </a:p>
        </p:txBody>
      </p:sp>
    </p:spTree>
    <p:extLst>
      <p:ext uri="{BB962C8B-B14F-4D97-AF65-F5344CB8AC3E}">
        <p14:creationId xmlns:p14="http://schemas.microsoft.com/office/powerpoint/2010/main" val="2503326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6550" y="2228850"/>
            <a:ext cx="3390900" cy="2400300"/>
          </a:xfrm>
          <a:prstGeom prst="rect">
            <a:avLst/>
          </a:prstGeom>
        </p:spPr>
      </p:pic>
    </p:spTree>
    <p:extLst>
      <p:ext uri="{BB962C8B-B14F-4D97-AF65-F5344CB8AC3E}">
        <p14:creationId xmlns:p14="http://schemas.microsoft.com/office/powerpoint/2010/main" val="13801821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131"/>
          <a:stretch/>
        </p:blipFill>
        <p:spPr>
          <a:xfrm>
            <a:off x="3073400" y="1426029"/>
            <a:ext cx="3316514" cy="4260849"/>
          </a:xfrm>
          <a:prstGeom prst="rect">
            <a:avLst/>
          </a:prstGeom>
        </p:spPr>
      </p:pic>
    </p:spTree>
    <p:extLst>
      <p:ext uri="{BB962C8B-B14F-4D97-AF65-F5344CB8AC3E}">
        <p14:creationId xmlns:p14="http://schemas.microsoft.com/office/powerpoint/2010/main" val="17511960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5143" y="3080657"/>
            <a:ext cx="2133600" cy="457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Red</a:t>
            </a:r>
            <a:endParaRPr lang="en-US" dirty="0"/>
          </a:p>
        </p:txBody>
      </p:sp>
      <p:sp>
        <p:nvSpPr>
          <p:cNvPr id="5" name="Rectangle 4"/>
          <p:cNvSpPr/>
          <p:nvPr/>
        </p:nvSpPr>
        <p:spPr>
          <a:xfrm>
            <a:off x="3635829" y="3080657"/>
            <a:ext cx="2133600" cy="4572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Amber</a:t>
            </a:r>
            <a:endParaRPr lang="en-US" dirty="0"/>
          </a:p>
        </p:txBody>
      </p:sp>
      <p:sp>
        <p:nvSpPr>
          <p:cNvPr id="6" name="Rectangle 5"/>
          <p:cNvSpPr/>
          <p:nvPr/>
        </p:nvSpPr>
        <p:spPr>
          <a:xfrm>
            <a:off x="5856515" y="3080657"/>
            <a:ext cx="2133600" cy="4572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Green</a:t>
            </a:r>
            <a:endParaRPr lang="en-US" dirty="0"/>
          </a:p>
        </p:txBody>
      </p:sp>
    </p:spTree>
    <p:extLst>
      <p:ext uri="{BB962C8B-B14F-4D97-AF65-F5344CB8AC3E}">
        <p14:creationId xmlns:p14="http://schemas.microsoft.com/office/powerpoint/2010/main" val="5382165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5143" y="3080657"/>
            <a:ext cx="2133600" cy="457200"/>
          </a:xfrm>
          <a:prstGeom prst="rect">
            <a:avLst/>
          </a:prstGeom>
          <a:solidFill>
            <a:srgbClr val="996C4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Bronze</a:t>
            </a:r>
            <a:endParaRPr lang="en-US" dirty="0"/>
          </a:p>
        </p:txBody>
      </p:sp>
      <p:sp>
        <p:nvSpPr>
          <p:cNvPr id="5" name="Rectangle 4"/>
          <p:cNvSpPr/>
          <p:nvPr/>
        </p:nvSpPr>
        <p:spPr>
          <a:xfrm>
            <a:off x="3635829" y="3080657"/>
            <a:ext cx="2133600" cy="457200"/>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Silver</a:t>
            </a:r>
            <a:endParaRPr lang="en-US" dirty="0"/>
          </a:p>
        </p:txBody>
      </p:sp>
      <p:sp>
        <p:nvSpPr>
          <p:cNvPr id="6" name="Rectangle 5"/>
          <p:cNvSpPr/>
          <p:nvPr/>
        </p:nvSpPr>
        <p:spPr>
          <a:xfrm>
            <a:off x="5856515" y="3080657"/>
            <a:ext cx="2133600" cy="457200"/>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Gold</a:t>
            </a:r>
            <a:endParaRPr lang="en-US" dirty="0"/>
          </a:p>
        </p:txBody>
      </p:sp>
    </p:spTree>
    <p:extLst>
      <p:ext uri="{BB962C8B-B14F-4D97-AF65-F5344CB8AC3E}">
        <p14:creationId xmlns:p14="http://schemas.microsoft.com/office/powerpoint/2010/main" val="19638384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3960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2" name="Oval 11"/>
          <p:cNvSpPr/>
          <p:nvPr/>
        </p:nvSpPr>
        <p:spPr>
          <a:xfrm>
            <a:off x="4695437"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smtClean="0"/>
              <a:t>Observing</a:t>
            </a:r>
            <a:endParaRPr lang="en-US" b="1" dirty="0" smtClean="0"/>
          </a:p>
        </p:txBody>
      </p:sp>
      <p:sp>
        <p:nvSpPr>
          <p:cNvPr id="16" name="TextBox 15"/>
          <p:cNvSpPr txBox="1"/>
          <p:nvPr/>
        </p:nvSpPr>
        <p:spPr>
          <a:xfrm>
            <a:off x="4127245" y="4635716"/>
            <a:ext cx="1408525" cy="369332"/>
          </a:xfrm>
          <a:prstGeom prst="rect">
            <a:avLst/>
          </a:prstGeom>
          <a:noFill/>
        </p:spPr>
        <p:txBody>
          <a:bodyPr wrap="square" rtlCol="0">
            <a:spAutoFit/>
          </a:bodyPr>
          <a:lstStyle/>
          <a:p>
            <a:pPr algn="ctr"/>
            <a:r>
              <a:rPr lang="en-US" b="1" smtClean="0"/>
              <a:t>Tracking</a:t>
            </a:r>
            <a:endParaRPr lang="en-US" b="1" dirty="0" smtClean="0"/>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955303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5508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2" name="Oval 11"/>
          <p:cNvSpPr/>
          <p:nvPr/>
        </p:nvSpPr>
        <p:spPr>
          <a:xfrm>
            <a:off x="4695437"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33924"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smtClean="0"/>
              <a:t>Observing</a:t>
            </a:r>
            <a:endParaRPr lang="en-US" b="1" dirty="0" smtClean="0"/>
          </a:p>
        </p:txBody>
      </p:sp>
      <p:sp>
        <p:nvSpPr>
          <p:cNvPr id="16" name="TextBox 15"/>
          <p:cNvSpPr txBox="1"/>
          <p:nvPr/>
        </p:nvSpPr>
        <p:spPr>
          <a:xfrm>
            <a:off x="4127245" y="4635716"/>
            <a:ext cx="1408525" cy="369332"/>
          </a:xfrm>
          <a:prstGeom prst="rect">
            <a:avLst/>
          </a:prstGeom>
          <a:noFill/>
        </p:spPr>
        <p:txBody>
          <a:bodyPr wrap="square" rtlCol="0">
            <a:spAutoFit/>
          </a:bodyPr>
          <a:lstStyle/>
          <a:p>
            <a:pPr algn="ctr"/>
            <a:r>
              <a:rPr lang="en-US" b="1" smtClean="0"/>
              <a:t>Tracking</a:t>
            </a:r>
            <a:endParaRPr lang="en-US" b="1" dirty="0" smtClean="0"/>
          </a:p>
        </p:txBody>
      </p:sp>
      <p:sp>
        <p:nvSpPr>
          <p:cNvPr id="17" name="TextBox 16"/>
          <p:cNvSpPr txBox="1"/>
          <p:nvPr/>
        </p:nvSpPr>
        <p:spPr>
          <a:xfrm>
            <a:off x="5851099" y="4624830"/>
            <a:ext cx="1309933" cy="369332"/>
          </a:xfrm>
          <a:prstGeom prst="rect">
            <a:avLst/>
          </a:prstGeom>
          <a:noFill/>
        </p:spPr>
        <p:txBody>
          <a:bodyPr wrap="square" rtlCol="0">
            <a:spAutoFit/>
          </a:bodyPr>
          <a:lstStyle/>
          <a:p>
            <a:r>
              <a:rPr lang="en-US" b="1" dirty="0" smtClean="0"/>
              <a:t>Reporting</a:t>
            </a:r>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172932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4. Reporting on learning performance</a:t>
            </a:r>
            <a:endParaRPr lang="en-US" dirty="0"/>
          </a:p>
        </p:txBody>
      </p:sp>
      <p:pic>
        <p:nvPicPr>
          <p:cNvPr id="5" name="Picture 4"/>
          <p:cNvPicPr>
            <a:picLocks noChangeAspect="1"/>
          </p:cNvPicPr>
          <p:nvPr/>
        </p:nvPicPr>
        <p:blipFill rotWithShape="1">
          <a:blip r:embed="rId2">
            <a:biLevel thresh="50000"/>
          </a:blip>
          <a:srcRect t="7593" r="2793" b="16938"/>
          <a:stretch/>
        </p:blipFill>
        <p:spPr>
          <a:xfrm>
            <a:off x="587829" y="1164771"/>
            <a:ext cx="6117771" cy="4749673"/>
          </a:xfrm>
          <a:prstGeom prst="rect">
            <a:avLst/>
          </a:prstGeom>
        </p:spPr>
      </p:pic>
      <p:sp>
        <p:nvSpPr>
          <p:cNvPr id="6" name="Title 1"/>
          <p:cNvSpPr txBox="1">
            <a:spLocks/>
          </p:cNvSpPr>
          <p:nvPr/>
        </p:nvSpPr>
        <p:spPr>
          <a:xfrm>
            <a:off x="696686" y="3284312"/>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500" b="1" dirty="0" smtClean="0">
                <a:latin typeface="Arial" charset="0"/>
                <a:ea typeface="Arial" charset="0"/>
                <a:cs typeface="Arial" charset="0"/>
              </a:rPr>
              <a:t>L A N G U A G E</a:t>
            </a:r>
            <a:endParaRPr lang="en-US" sz="5500" b="1" dirty="0">
              <a:latin typeface="Arial" charset="0"/>
              <a:ea typeface="Arial" charset="0"/>
              <a:cs typeface="Arial" charset="0"/>
            </a:endParaRPr>
          </a:p>
        </p:txBody>
      </p:sp>
    </p:spTree>
    <p:extLst>
      <p:ext uri="{BB962C8B-B14F-4D97-AF65-F5344CB8AC3E}">
        <p14:creationId xmlns:p14="http://schemas.microsoft.com/office/powerpoint/2010/main" val="9518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98" y="555093"/>
            <a:ext cx="7886700" cy="994172"/>
          </a:xfrm>
        </p:spPr>
        <p:txBody>
          <a:bodyPr>
            <a:normAutofit/>
          </a:bodyPr>
          <a:lstStyle/>
          <a:p>
            <a:r>
              <a:rPr lang="en-US" sz="3000" b="1" dirty="0"/>
              <a:t>A new language for </a:t>
            </a:r>
            <a:r>
              <a:rPr lang="en-US" sz="3000" b="1" dirty="0" smtClean="0"/>
              <a:t>hidden learning</a:t>
            </a:r>
            <a:endParaRPr lang="en-US" sz="3000" b="1" dirty="0"/>
          </a:p>
        </p:txBody>
      </p:sp>
      <p:sp>
        <p:nvSpPr>
          <p:cNvPr id="3" name="Content Placeholder 2"/>
          <p:cNvSpPr>
            <a:spLocks noGrp="1"/>
          </p:cNvSpPr>
          <p:nvPr>
            <p:ph sz="half" idx="1"/>
          </p:nvPr>
        </p:nvSpPr>
        <p:spPr>
          <a:xfrm>
            <a:off x="1971075" y="2897504"/>
            <a:ext cx="2568267" cy="455294"/>
          </a:xfrm>
        </p:spPr>
        <p:txBody>
          <a:bodyPr>
            <a:normAutofit/>
          </a:bodyPr>
          <a:lstStyle/>
          <a:p>
            <a:r>
              <a:rPr lang="en-US" sz="2200" dirty="0" smtClean="0">
                <a:solidFill>
                  <a:schemeClr val="bg2">
                    <a:lumMod val="50000"/>
                  </a:schemeClr>
                </a:solidFill>
              </a:rPr>
              <a:t>progress</a:t>
            </a:r>
            <a:endParaRPr lang="en-US" sz="2200" dirty="0">
              <a:solidFill>
                <a:schemeClr val="bg2">
                  <a:lumMod val="50000"/>
                </a:schemeClr>
              </a:solidFill>
            </a:endParaRPr>
          </a:p>
        </p:txBody>
      </p:sp>
      <p:sp>
        <p:nvSpPr>
          <p:cNvPr id="5" name="Content Placeholder 2"/>
          <p:cNvSpPr txBox="1">
            <a:spLocks/>
          </p:cNvSpPr>
          <p:nvPr/>
        </p:nvSpPr>
        <p:spPr>
          <a:xfrm>
            <a:off x="1981962" y="3533871"/>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100" dirty="0" smtClean="0">
                <a:solidFill>
                  <a:schemeClr val="bg2">
                    <a:lumMod val="50000"/>
                  </a:schemeClr>
                </a:solidFill>
              </a:rPr>
              <a:t> </a:t>
            </a:r>
            <a:r>
              <a:rPr lang="en-US" sz="2200" dirty="0" smtClean="0">
                <a:solidFill>
                  <a:schemeClr val="bg2">
                    <a:lumMod val="50000"/>
                  </a:schemeClr>
                </a:solidFill>
              </a:rPr>
              <a:t>assessment</a:t>
            </a:r>
            <a:endParaRPr lang="en-US" sz="2200" dirty="0">
              <a:solidFill>
                <a:schemeClr val="bg2">
                  <a:lumMod val="50000"/>
                </a:schemeClr>
              </a:solidFill>
            </a:endParaRPr>
          </a:p>
        </p:txBody>
      </p:sp>
      <p:sp>
        <p:nvSpPr>
          <p:cNvPr id="7" name="Content Placeholder 2"/>
          <p:cNvSpPr txBox="1">
            <a:spLocks/>
          </p:cNvSpPr>
          <p:nvPr/>
        </p:nvSpPr>
        <p:spPr>
          <a:xfrm>
            <a:off x="1981962" y="4094036"/>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100" dirty="0" smtClean="0">
                <a:solidFill>
                  <a:schemeClr val="bg2">
                    <a:lumMod val="50000"/>
                  </a:schemeClr>
                </a:solidFill>
              </a:rPr>
              <a:t> </a:t>
            </a:r>
            <a:r>
              <a:rPr lang="en-US" sz="2200" dirty="0" smtClean="0">
                <a:solidFill>
                  <a:schemeClr val="bg2">
                    <a:lumMod val="50000"/>
                  </a:schemeClr>
                </a:solidFill>
              </a:rPr>
              <a:t>results</a:t>
            </a:r>
            <a:endParaRPr lang="en-US" sz="2200" dirty="0">
              <a:solidFill>
                <a:schemeClr val="bg2">
                  <a:lumMod val="50000"/>
                </a:schemeClr>
              </a:solidFill>
            </a:endParaRPr>
          </a:p>
        </p:txBody>
      </p:sp>
      <p:sp>
        <p:nvSpPr>
          <p:cNvPr id="9" name="Content Placeholder 2"/>
          <p:cNvSpPr txBox="1">
            <a:spLocks/>
          </p:cNvSpPr>
          <p:nvPr/>
        </p:nvSpPr>
        <p:spPr>
          <a:xfrm>
            <a:off x="1981962" y="4654201"/>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dirty="0">
                <a:solidFill>
                  <a:schemeClr val="bg2">
                    <a:lumMod val="50000"/>
                  </a:schemeClr>
                </a:solidFill>
              </a:rPr>
              <a:t>performance</a:t>
            </a:r>
          </a:p>
        </p:txBody>
      </p:sp>
      <p:sp>
        <p:nvSpPr>
          <p:cNvPr id="11" name="Content Placeholder 2"/>
          <p:cNvSpPr txBox="1">
            <a:spLocks/>
          </p:cNvSpPr>
          <p:nvPr/>
        </p:nvSpPr>
        <p:spPr>
          <a:xfrm>
            <a:off x="1981962" y="2159280"/>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800">
              <a:lnSpc>
                <a:spcPct val="100000"/>
              </a:lnSpc>
              <a:spcBef>
                <a:spcPts val="0"/>
              </a:spcBef>
              <a:buNone/>
              <a:defRPr/>
            </a:pPr>
            <a:r>
              <a:rPr lang="en-US" sz="2100" b="1" dirty="0">
                <a:solidFill>
                  <a:schemeClr val="bg2">
                    <a:lumMod val="50000"/>
                  </a:schemeClr>
                </a:solidFill>
              </a:rPr>
              <a:t>Old paradigm</a:t>
            </a:r>
          </a:p>
        </p:txBody>
      </p:sp>
      <p:sp>
        <p:nvSpPr>
          <p:cNvPr id="14" name="Content Placeholder 2"/>
          <p:cNvSpPr txBox="1">
            <a:spLocks/>
          </p:cNvSpPr>
          <p:nvPr/>
        </p:nvSpPr>
        <p:spPr>
          <a:xfrm>
            <a:off x="4629150" y="2146935"/>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800">
              <a:lnSpc>
                <a:spcPct val="100000"/>
              </a:lnSpc>
              <a:spcBef>
                <a:spcPts val="0"/>
              </a:spcBef>
              <a:buNone/>
              <a:defRPr/>
            </a:pPr>
            <a:r>
              <a:rPr lang="en-US" sz="2100" b="1" dirty="0"/>
              <a:t>New paradigm</a:t>
            </a:r>
          </a:p>
        </p:txBody>
      </p:sp>
    </p:spTree>
    <p:extLst>
      <p:ext uri="{BB962C8B-B14F-4D97-AF65-F5344CB8AC3E}">
        <p14:creationId xmlns:p14="http://schemas.microsoft.com/office/powerpoint/2010/main" val="127028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p:bldP spid="11" grpId="0" build="p"/>
      <p:bldP spid="1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70316" y="2899105"/>
            <a:ext cx="2971800" cy="812924"/>
          </a:xfrm>
        </p:spPr>
        <p:txBody>
          <a:bodyPr>
            <a:noAutofit/>
          </a:bodyPr>
          <a:lstStyle/>
          <a:p>
            <a:r>
              <a:rPr lang="en-US" sz="2200" dirty="0" smtClean="0">
                <a:solidFill>
                  <a:schemeClr val="bg2">
                    <a:lumMod val="50000"/>
                  </a:schemeClr>
                </a:solidFill>
              </a:rPr>
              <a:t>progress</a:t>
            </a:r>
            <a:endParaRPr lang="en-US" sz="2200" dirty="0">
              <a:solidFill>
                <a:schemeClr val="bg2">
                  <a:lumMod val="50000"/>
                </a:schemeClr>
              </a:solidFill>
            </a:endParaRPr>
          </a:p>
        </p:txBody>
      </p:sp>
      <p:sp>
        <p:nvSpPr>
          <p:cNvPr id="4" name="Content Placeholder 3"/>
          <p:cNvSpPr>
            <a:spLocks noGrp="1"/>
          </p:cNvSpPr>
          <p:nvPr>
            <p:ph sz="half" idx="2"/>
          </p:nvPr>
        </p:nvSpPr>
        <p:spPr>
          <a:xfrm>
            <a:off x="4565741" y="2902669"/>
            <a:ext cx="3886200" cy="358997"/>
          </a:xfrm>
        </p:spPr>
        <p:txBody>
          <a:bodyPr>
            <a:noAutofit/>
          </a:bodyPr>
          <a:lstStyle/>
          <a:p>
            <a:r>
              <a:rPr lang="en-US" sz="2200" dirty="0" smtClean="0"/>
              <a:t>development</a:t>
            </a:r>
            <a:endParaRPr lang="en-US" sz="2200" dirty="0"/>
          </a:p>
        </p:txBody>
      </p:sp>
      <p:sp>
        <p:nvSpPr>
          <p:cNvPr id="5" name="Content Placeholder 2"/>
          <p:cNvSpPr txBox="1">
            <a:spLocks/>
          </p:cNvSpPr>
          <p:nvPr/>
        </p:nvSpPr>
        <p:spPr>
          <a:xfrm>
            <a:off x="1981962" y="3533871"/>
            <a:ext cx="2480310" cy="358997"/>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100" dirty="0" smtClean="0">
                <a:solidFill>
                  <a:schemeClr val="bg2">
                    <a:lumMod val="50000"/>
                  </a:schemeClr>
                </a:solidFill>
              </a:rPr>
              <a:t> </a:t>
            </a:r>
            <a:r>
              <a:rPr lang="en-US" sz="2400" dirty="0" smtClean="0">
                <a:solidFill>
                  <a:schemeClr val="bg2">
                    <a:lumMod val="50000"/>
                  </a:schemeClr>
                </a:solidFill>
              </a:rPr>
              <a:t>assessment</a:t>
            </a:r>
            <a:endParaRPr lang="en-US" sz="2400" dirty="0">
              <a:solidFill>
                <a:schemeClr val="bg2">
                  <a:lumMod val="50000"/>
                </a:schemeClr>
              </a:solidFill>
            </a:endParaRPr>
          </a:p>
        </p:txBody>
      </p:sp>
      <p:sp>
        <p:nvSpPr>
          <p:cNvPr id="6" name="Content Placeholder 2"/>
          <p:cNvSpPr txBox="1">
            <a:spLocks/>
          </p:cNvSpPr>
          <p:nvPr/>
        </p:nvSpPr>
        <p:spPr>
          <a:xfrm>
            <a:off x="4629150" y="3529491"/>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dirty="0" smtClean="0"/>
              <a:t> observation</a:t>
            </a:r>
            <a:endParaRPr lang="en-US" sz="2200" dirty="0"/>
          </a:p>
        </p:txBody>
      </p:sp>
      <p:sp>
        <p:nvSpPr>
          <p:cNvPr id="7" name="Content Placeholder 2"/>
          <p:cNvSpPr txBox="1">
            <a:spLocks/>
          </p:cNvSpPr>
          <p:nvPr/>
        </p:nvSpPr>
        <p:spPr>
          <a:xfrm>
            <a:off x="1981962" y="4094036"/>
            <a:ext cx="2480310" cy="358997"/>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100" dirty="0" smtClean="0">
                <a:solidFill>
                  <a:schemeClr val="bg2">
                    <a:lumMod val="50000"/>
                  </a:schemeClr>
                </a:solidFill>
              </a:rPr>
              <a:t> </a:t>
            </a:r>
            <a:r>
              <a:rPr lang="en-US" sz="2400" dirty="0" smtClean="0">
                <a:solidFill>
                  <a:schemeClr val="bg2">
                    <a:lumMod val="50000"/>
                  </a:schemeClr>
                </a:solidFill>
              </a:rPr>
              <a:t>results</a:t>
            </a:r>
            <a:endParaRPr lang="en-US" sz="2400" dirty="0">
              <a:solidFill>
                <a:schemeClr val="bg2">
                  <a:lumMod val="50000"/>
                </a:schemeClr>
              </a:solidFill>
            </a:endParaRPr>
          </a:p>
        </p:txBody>
      </p:sp>
      <p:sp>
        <p:nvSpPr>
          <p:cNvPr id="8" name="Content Placeholder 2"/>
          <p:cNvSpPr txBox="1">
            <a:spLocks/>
          </p:cNvSpPr>
          <p:nvPr/>
        </p:nvSpPr>
        <p:spPr>
          <a:xfrm>
            <a:off x="4629150" y="4091846"/>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dirty="0" smtClean="0"/>
              <a:t> evidence</a:t>
            </a:r>
            <a:endParaRPr lang="en-US" sz="2200" dirty="0"/>
          </a:p>
        </p:txBody>
      </p:sp>
      <p:sp>
        <p:nvSpPr>
          <p:cNvPr id="9" name="Content Placeholder 2"/>
          <p:cNvSpPr txBox="1">
            <a:spLocks/>
          </p:cNvSpPr>
          <p:nvPr/>
        </p:nvSpPr>
        <p:spPr>
          <a:xfrm>
            <a:off x="1981962" y="4654201"/>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dirty="0">
                <a:solidFill>
                  <a:schemeClr val="bg2">
                    <a:lumMod val="50000"/>
                  </a:schemeClr>
                </a:solidFill>
              </a:rPr>
              <a:t>performance</a:t>
            </a:r>
          </a:p>
        </p:txBody>
      </p:sp>
      <p:sp>
        <p:nvSpPr>
          <p:cNvPr id="10" name="Content Placeholder 2"/>
          <p:cNvSpPr txBox="1">
            <a:spLocks/>
          </p:cNvSpPr>
          <p:nvPr/>
        </p:nvSpPr>
        <p:spPr>
          <a:xfrm>
            <a:off x="4629150" y="4654201"/>
            <a:ext cx="3992336" cy="62874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dirty="0" smtClean="0"/>
              <a:t> behaviours</a:t>
            </a:r>
            <a:r>
              <a:rPr lang="en-US" sz="2200" dirty="0"/>
              <a:t>, attitudes and skills </a:t>
            </a:r>
          </a:p>
        </p:txBody>
      </p:sp>
      <p:sp>
        <p:nvSpPr>
          <p:cNvPr id="11" name="Content Placeholder 2"/>
          <p:cNvSpPr txBox="1">
            <a:spLocks/>
          </p:cNvSpPr>
          <p:nvPr/>
        </p:nvSpPr>
        <p:spPr>
          <a:xfrm>
            <a:off x="1981962" y="2159280"/>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800">
              <a:lnSpc>
                <a:spcPct val="100000"/>
              </a:lnSpc>
              <a:spcBef>
                <a:spcPts val="0"/>
              </a:spcBef>
              <a:buNone/>
              <a:defRPr/>
            </a:pPr>
            <a:r>
              <a:rPr lang="en-US" sz="2100" b="1" dirty="0">
                <a:solidFill>
                  <a:schemeClr val="bg2">
                    <a:lumMod val="50000"/>
                  </a:schemeClr>
                </a:solidFill>
              </a:rPr>
              <a:t>Old paradigm</a:t>
            </a:r>
          </a:p>
        </p:txBody>
      </p:sp>
      <p:sp>
        <p:nvSpPr>
          <p:cNvPr id="12" name="Content Placeholder 2"/>
          <p:cNvSpPr txBox="1">
            <a:spLocks/>
          </p:cNvSpPr>
          <p:nvPr/>
        </p:nvSpPr>
        <p:spPr>
          <a:xfrm>
            <a:off x="4629150" y="2146935"/>
            <a:ext cx="2480310" cy="3589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800">
              <a:lnSpc>
                <a:spcPct val="100000"/>
              </a:lnSpc>
              <a:spcBef>
                <a:spcPts val="0"/>
              </a:spcBef>
              <a:buNone/>
              <a:defRPr/>
            </a:pPr>
            <a:r>
              <a:rPr lang="en-US" sz="2100" b="1" dirty="0"/>
              <a:t>New paradigm</a:t>
            </a:r>
          </a:p>
        </p:txBody>
      </p:sp>
      <p:sp>
        <p:nvSpPr>
          <p:cNvPr id="14" name="Title 1"/>
          <p:cNvSpPr txBox="1">
            <a:spLocks/>
          </p:cNvSpPr>
          <p:nvPr/>
        </p:nvSpPr>
        <p:spPr>
          <a:xfrm>
            <a:off x="147198" y="555093"/>
            <a:ext cx="7886700" cy="994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smtClean="0"/>
              <a:t>A new language for hidden learning</a:t>
            </a:r>
            <a:endParaRPr lang="en-US" sz="3000" b="1" dirty="0"/>
          </a:p>
        </p:txBody>
      </p:sp>
    </p:spTree>
    <p:extLst>
      <p:ext uri="{BB962C8B-B14F-4D97-AF65-F5344CB8AC3E}">
        <p14:creationId xmlns:p14="http://schemas.microsoft.com/office/powerpoint/2010/main" val="158583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latin typeface="+mn-lt"/>
                <a:cs typeface="Gill Sans"/>
              </a:rPr>
              <a:t>The purpose of school </a:t>
            </a:r>
            <a:br>
              <a:rPr lang="en-US" dirty="0">
                <a:latin typeface="+mn-lt"/>
                <a:cs typeface="Gill Sans"/>
              </a:rPr>
            </a:br>
            <a:r>
              <a:rPr lang="en-US" sz="2800" dirty="0">
                <a:latin typeface="+mn-lt"/>
                <a:cs typeface="Gill Sans"/>
              </a:rPr>
              <a:t>(Some historical assumptions)</a:t>
            </a:r>
            <a:endParaRPr lang="en-US" dirty="0">
              <a:latin typeface="+mn-lt"/>
              <a:cs typeface="Gill San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6300"/>
            <a:ext cx="2112962"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9626" y="2091485"/>
            <a:ext cx="1920875"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r="39845"/>
          <a:stretch>
            <a:fillRect/>
          </a:stretch>
        </p:blipFill>
        <p:spPr bwMode="auto">
          <a:xfrm>
            <a:off x="6607342" y="1904333"/>
            <a:ext cx="1539875"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a:spLocks noChangeArrowheads="1"/>
          </p:cNvSpPr>
          <p:nvPr/>
        </p:nvSpPr>
        <p:spPr bwMode="auto">
          <a:xfrm>
            <a:off x="3374106" y="1898486"/>
            <a:ext cx="2079625"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0" dirty="0">
                <a:solidFill>
                  <a:srgbClr val="FF0000"/>
                </a:solidFill>
              </a:rPr>
              <a:t>A</a:t>
            </a:r>
          </a:p>
        </p:txBody>
      </p:sp>
      <p:sp>
        <p:nvSpPr>
          <p:cNvPr id="19" name="TextBox 18"/>
          <p:cNvSpPr txBox="1">
            <a:spLocks noChangeArrowheads="1"/>
          </p:cNvSpPr>
          <p:nvPr/>
        </p:nvSpPr>
        <p:spPr bwMode="auto">
          <a:xfrm>
            <a:off x="4016787" y="2091485"/>
            <a:ext cx="20796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7200" dirty="0">
                <a:solidFill>
                  <a:srgbClr val="FF0000"/>
                </a:solidFill>
              </a:rPr>
              <a:t>*</a:t>
            </a:r>
          </a:p>
        </p:txBody>
      </p:sp>
      <p:sp>
        <p:nvSpPr>
          <p:cNvPr id="3" name="TextBox 2"/>
          <p:cNvSpPr txBox="1"/>
          <p:nvPr/>
        </p:nvSpPr>
        <p:spPr>
          <a:xfrm>
            <a:off x="2325686" y="5155931"/>
            <a:ext cx="4754815" cy="584776"/>
          </a:xfrm>
          <a:prstGeom prst="rect">
            <a:avLst/>
          </a:prstGeom>
          <a:noFill/>
        </p:spPr>
        <p:txBody>
          <a:bodyPr wrap="square" rtlCol="0">
            <a:spAutoFit/>
          </a:bodyPr>
          <a:lstStyle/>
          <a:p>
            <a:r>
              <a:rPr lang="en-US" sz="3200" dirty="0"/>
              <a:t>unintended consequences</a:t>
            </a:r>
          </a:p>
        </p:txBody>
      </p:sp>
    </p:spTree>
    <p:extLst>
      <p:ext uri="{BB962C8B-B14F-4D97-AF65-F5344CB8AC3E}">
        <p14:creationId xmlns:p14="http://schemas.microsoft.com/office/powerpoint/2010/main" val="340824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Form Tutor’s report</a:t>
            </a:r>
            <a:endParaRPr lang="en-US" dirty="0"/>
          </a:p>
        </p:txBody>
      </p:sp>
      <p:sp>
        <p:nvSpPr>
          <p:cNvPr id="3" name="Subtitle 2"/>
          <p:cNvSpPr>
            <a:spLocks noGrp="1"/>
          </p:cNvSpPr>
          <p:nvPr>
            <p:ph type="subTitle" idx="1"/>
          </p:nvPr>
        </p:nvSpPr>
        <p:spPr/>
        <p:txBody>
          <a:bodyPr/>
          <a:lstStyle/>
          <a:p>
            <a:endParaRPr lang="en-US"/>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mtClean="0"/>
              <a:t>4. Reporting on learning performance</a:t>
            </a:r>
            <a:endParaRPr lang="en-US" dirty="0"/>
          </a:p>
        </p:txBody>
      </p:sp>
    </p:spTree>
    <p:extLst>
      <p:ext uri="{BB962C8B-B14F-4D97-AF65-F5344CB8AC3E}">
        <p14:creationId xmlns:p14="http://schemas.microsoft.com/office/powerpoint/2010/main" val="3179059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580"/>
          <a:stretch/>
        </p:blipFill>
        <p:spPr>
          <a:xfrm>
            <a:off x="3015522" y="1835407"/>
            <a:ext cx="2533684" cy="2592874"/>
          </a:xfrm>
          <a:prstGeom prst="rect">
            <a:avLst/>
          </a:prstGeom>
        </p:spPr>
      </p:pic>
      <p:sp>
        <p:nvSpPr>
          <p:cNvPr id="3" name="Title 1"/>
          <p:cNvSpPr txBox="1">
            <a:spLocks/>
          </p:cNvSpPr>
          <p:nvPr/>
        </p:nvSpPr>
        <p:spPr>
          <a:xfrm>
            <a:off x="457200" y="274638"/>
            <a:ext cx="8229600" cy="1143000"/>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mtClean="0"/>
              <a:t>4. Reporting on learning performance</a:t>
            </a:r>
            <a:endParaRPr lang="en-US" dirty="0"/>
          </a:p>
        </p:txBody>
      </p:sp>
    </p:spTree>
    <p:extLst>
      <p:ext uri="{BB962C8B-B14F-4D97-AF65-F5344CB8AC3E}">
        <p14:creationId xmlns:p14="http://schemas.microsoft.com/office/powerpoint/2010/main" val="53909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9144000" cy="5964115"/>
          </a:xfrm>
          <a:prstGeom prst="rect">
            <a:avLst/>
          </a:prstGeom>
        </p:spPr>
      </p:pic>
    </p:spTree>
    <p:extLst>
      <p:ext uri="{BB962C8B-B14F-4D97-AF65-F5344CB8AC3E}">
        <p14:creationId xmlns:p14="http://schemas.microsoft.com/office/powerpoint/2010/main" val="3247496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Habits of mind</a:t>
            </a:r>
          </a:p>
          <a:p>
            <a:r>
              <a:rPr lang="en-US" dirty="0" smtClean="0"/>
              <a:t>Learner profile</a:t>
            </a:r>
          </a:p>
          <a:p>
            <a:r>
              <a:rPr lang="en-US" dirty="0" smtClean="0"/>
              <a:t>Performance profile</a:t>
            </a:r>
          </a:p>
          <a:p>
            <a:r>
              <a:rPr lang="en-US" dirty="0" smtClean="0"/>
              <a:t>Learning </a:t>
            </a:r>
            <a:r>
              <a:rPr lang="en-US" dirty="0"/>
              <a:t>habits</a:t>
            </a:r>
            <a:endParaRPr lang="en-US" dirty="0" smtClean="0"/>
          </a:p>
        </p:txBody>
      </p:sp>
    </p:spTree>
    <p:extLst>
      <p:ext uri="{BB962C8B-B14F-4D97-AF65-F5344CB8AC3E}">
        <p14:creationId xmlns:p14="http://schemas.microsoft.com/office/powerpoint/2010/main" val="21340210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Dual learning</a:t>
            </a:r>
            <a:endParaRPr lang="en-US" dirty="0"/>
          </a:p>
        </p:txBody>
      </p:sp>
      <p:sp>
        <p:nvSpPr>
          <p:cNvPr id="3" name="Subtitle 2"/>
          <p:cNvSpPr>
            <a:spLocks noGrp="1"/>
          </p:cNvSpPr>
          <p:nvPr>
            <p:ph type="subTitle" idx="1"/>
          </p:nvPr>
        </p:nvSpPr>
        <p:spPr/>
        <p:txBody>
          <a:bodyPr/>
          <a:lstStyle/>
          <a:p>
            <a:r>
              <a:rPr lang="en-US" dirty="0" smtClean="0"/>
              <a:t>Learning core knowledge</a:t>
            </a:r>
          </a:p>
          <a:p>
            <a:r>
              <a:rPr lang="en-US" i="1" dirty="0" smtClean="0"/>
              <a:t>and</a:t>
            </a:r>
          </a:p>
          <a:p>
            <a:r>
              <a:rPr lang="en-US" dirty="0"/>
              <a:t>L</a:t>
            </a:r>
            <a:r>
              <a:rPr lang="en-US" dirty="0" smtClean="0"/>
              <a:t>earning how to learn</a:t>
            </a:r>
            <a:endParaRPr lang="en-US" dirty="0"/>
          </a:p>
        </p:txBody>
      </p:sp>
    </p:spTree>
    <p:extLst>
      <p:ext uri="{BB962C8B-B14F-4D97-AF65-F5344CB8AC3E}">
        <p14:creationId xmlns:p14="http://schemas.microsoft.com/office/powerpoint/2010/main" val="19574388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5508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2" name="Oval 11"/>
          <p:cNvSpPr/>
          <p:nvPr/>
        </p:nvSpPr>
        <p:spPr>
          <a:xfrm>
            <a:off x="4695437"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33924"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smtClean="0"/>
              <a:t>Observing</a:t>
            </a:r>
            <a:endParaRPr lang="en-US" b="1" dirty="0" smtClean="0"/>
          </a:p>
        </p:txBody>
      </p:sp>
      <p:sp>
        <p:nvSpPr>
          <p:cNvPr id="16" name="TextBox 15"/>
          <p:cNvSpPr txBox="1"/>
          <p:nvPr/>
        </p:nvSpPr>
        <p:spPr>
          <a:xfrm>
            <a:off x="4127245" y="4635716"/>
            <a:ext cx="1408525" cy="369332"/>
          </a:xfrm>
          <a:prstGeom prst="rect">
            <a:avLst/>
          </a:prstGeom>
          <a:noFill/>
        </p:spPr>
        <p:txBody>
          <a:bodyPr wrap="square" rtlCol="0">
            <a:spAutoFit/>
          </a:bodyPr>
          <a:lstStyle/>
          <a:p>
            <a:pPr algn="ctr"/>
            <a:r>
              <a:rPr lang="en-US" b="1" smtClean="0"/>
              <a:t>Tracking</a:t>
            </a:r>
            <a:endParaRPr lang="en-US" b="1" dirty="0" smtClean="0"/>
          </a:p>
        </p:txBody>
      </p:sp>
      <p:sp>
        <p:nvSpPr>
          <p:cNvPr id="17" name="TextBox 16"/>
          <p:cNvSpPr txBox="1"/>
          <p:nvPr/>
        </p:nvSpPr>
        <p:spPr>
          <a:xfrm>
            <a:off x="5851099" y="4624830"/>
            <a:ext cx="1309933" cy="369332"/>
          </a:xfrm>
          <a:prstGeom prst="rect">
            <a:avLst/>
          </a:prstGeom>
          <a:noFill/>
        </p:spPr>
        <p:txBody>
          <a:bodyPr wrap="square" rtlCol="0">
            <a:spAutoFit/>
          </a:bodyPr>
          <a:lstStyle/>
          <a:p>
            <a:r>
              <a:rPr lang="en-US" b="1" dirty="0" smtClean="0"/>
              <a:t>Reporting</a:t>
            </a:r>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293050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800194" y="5257801"/>
            <a:ext cx="7056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3195629" y="511500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9674" y="4356340"/>
            <a:ext cx="2104435" cy="646331"/>
          </a:xfrm>
          <a:prstGeom prst="rect">
            <a:avLst/>
          </a:prstGeom>
          <a:noFill/>
        </p:spPr>
        <p:txBody>
          <a:bodyPr wrap="square" rtlCol="0">
            <a:spAutoFit/>
          </a:bodyPr>
          <a:lstStyle/>
          <a:p>
            <a:pPr algn="ctr"/>
            <a:r>
              <a:rPr lang="en-US" b="1" dirty="0" smtClean="0"/>
              <a:t>Learning performance</a:t>
            </a:r>
          </a:p>
        </p:txBody>
      </p:sp>
      <p:sp>
        <p:nvSpPr>
          <p:cNvPr id="12" name="Oval 11"/>
          <p:cNvSpPr/>
          <p:nvPr/>
        </p:nvSpPr>
        <p:spPr>
          <a:xfrm>
            <a:off x="4695437"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33924"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5821" y="5121728"/>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8409" y="4619044"/>
            <a:ext cx="2160271" cy="369332"/>
          </a:xfrm>
          <a:prstGeom prst="rect">
            <a:avLst/>
          </a:prstGeom>
          <a:noFill/>
        </p:spPr>
        <p:txBody>
          <a:bodyPr wrap="square" rtlCol="0">
            <a:spAutoFit/>
          </a:bodyPr>
          <a:lstStyle/>
          <a:p>
            <a:pPr algn="ctr"/>
            <a:r>
              <a:rPr lang="en-US" b="1" smtClean="0"/>
              <a:t>Observing</a:t>
            </a:r>
            <a:endParaRPr lang="en-US" b="1" dirty="0" smtClean="0"/>
          </a:p>
        </p:txBody>
      </p:sp>
      <p:sp>
        <p:nvSpPr>
          <p:cNvPr id="16" name="TextBox 15"/>
          <p:cNvSpPr txBox="1"/>
          <p:nvPr/>
        </p:nvSpPr>
        <p:spPr>
          <a:xfrm>
            <a:off x="4127245" y="4635716"/>
            <a:ext cx="1408525" cy="369332"/>
          </a:xfrm>
          <a:prstGeom prst="rect">
            <a:avLst/>
          </a:prstGeom>
          <a:noFill/>
        </p:spPr>
        <p:txBody>
          <a:bodyPr wrap="square" rtlCol="0">
            <a:spAutoFit/>
          </a:bodyPr>
          <a:lstStyle/>
          <a:p>
            <a:pPr algn="ctr"/>
            <a:r>
              <a:rPr lang="en-US" b="1" smtClean="0"/>
              <a:t>Tracking</a:t>
            </a:r>
            <a:endParaRPr lang="en-US" b="1" dirty="0" smtClean="0"/>
          </a:p>
        </p:txBody>
      </p:sp>
      <p:sp>
        <p:nvSpPr>
          <p:cNvPr id="17" name="TextBox 16"/>
          <p:cNvSpPr txBox="1"/>
          <p:nvPr/>
        </p:nvSpPr>
        <p:spPr>
          <a:xfrm>
            <a:off x="5851099" y="4624830"/>
            <a:ext cx="1309933" cy="369332"/>
          </a:xfrm>
          <a:prstGeom prst="rect">
            <a:avLst/>
          </a:prstGeom>
          <a:noFill/>
        </p:spPr>
        <p:txBody>
          <a:bodyPr wrap="square" rtlCol="0">
            <a:spAutoFit/>
          </a:bodyPr>
          <a:lstStyle/>
          <a:p>
            <a:r>
              <a:rPr lang="en-US" b="1" dirty="0" smtClean="0"/>
              <a:t>Reporting</a:t>
            </a:r>
          </a:p>
        </p:txBody>
      </p:sp>
      <p:sp>
        <p:nvSpPr>
          <p:cNvPr id="18" name="Oval 17"/>
          <p:cNvSpPr/>
          <p:nvPr/>
        </p:nvSpPr>
        <p:spPr>
          <a:xfrm>
            <a:off x="7831124" y="5121727"/>
            <a:ext cx="272142" cy="272143"/>
          </a:xfrm>
          <a:prstGeom prst="ellipse">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182426" y="4619044"/>
            <a:ext cx="1569538" cy="369332"/>
          </a:xfrm>
          <a:prstGeom prst="rect">
            <a:avLst/>
          </a:prstGeom>
          <a:noFill/>
        </p:spPr>
        <p:txBody>
          <a:bodyPr wrap="square" rtlCol="0">
            <a:spAutoFit/>
          </a:bodyPr>
          <a:lstStyle/>
          <a:p>
            <a:pPr algn="ctr"/>
            <a:r>
              <a:rPr lang="en-US" b="1" smtClean="0"/>
              <a:t>Modelling</a:t>
            </a:r>
            <a:endParaRPr lang="en-US" b="1" dirty="0" smtClean="0"/>
          </a:p>
        </p:txBody>
      </p:sp>
      <p:pic>
        <p:nvPicPr>
          <p:cNvPr id="20" name="Picture 19"/>
          <p:cNvPicPr>
            <a:picLocks noChangeAspect="1"/>
          </p:cNvPicPr>
          <p:nvPr/>
        </p:nvPicPr>
        <p:blipFill>
          <a:blip r:embed="rId2"/>
          <a:stretch>
            <a:fillRect/>
          </a:stretch>
        </p:blipFill>
        <p:spPr>
          <a:xfrm>
            <a:off x="2743080" y="958551"/>
            <a:ext cx="3251200" cy="2438400"/>
          </a:xfrm>
          <a:prstGeom prst="rect">
            <a:avLst/>
          </a:prstGeom>
        </p:spPr>
      </p:pic>
      <p:sp>
        <p:nvSpPr>
          <p:cNvPr id="21" name="TextBox 20"/>
          <p:cNvSpPr txBox="1"/>
          <p:nvPr/>
        </p:nvSpPr>
        <p:spPr>
          <a:xfrm>
            <a:off x="3073280" y="1977696"/>
            <a:ext cx="2590800" cy="400110"/>
          </a:xfrm>
          <a:prstGeom prst="rect">
            <a:avLst/>
          </a:prstGeom>
          <a:noFill/>
        </p:spPr>
        <p:txBody>
          <a:bodyPr wrap="square" rtlCol="0">
            <a:spAutoFit/>
          </a:bodyPr>
          <a:lstStyle/>
          <a:p>
            <a:r>
              <a:rPr lang="en-US" sz="2000" dirty="0" smtClean="0">
                <a:solidFill>
                  <a:schemeClr val="bg1"/>
                </a:solidFill>
                <a:latin typeface="Arial" charset="0"/>
                <a:ea typeface="Arial" charset="0"/>
                <a:cs typeface="Arial" charset="0"/>
              </a:rPr>
              <a:t>HIDDEN LEARNING</a:t>
            </a:r>
            <a:endParaRPr lang="en-US" sz="2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483920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stretch>
            <a:fillRect/>
          </a:stretch>
        </p:blipFill>
        <p:spPr>
          <a:xfrm>
            <a:off x="0" y="199886"/>
            <a:ext cx="9144000" cy="6529388"/>
          </a:xfrm>
          <a:prstGeom prst="rect">
            <a:avLst/>
          </a:prstGeom>
        </p:spPr>
      </p:pic>
      <p:sp>
        <p:nvSpPr>
          <p:cNvPr id="8" name="Title 3"/>
          <p:cNvSpPr txBox="1">
            <a:spLocks/>
          </p:cNvSpPr>
          <p:nvPr/>
        </p:nvSpPr>
        <p:spPr>
          <a:xfrm>
            <a:off x="2778416" y="510480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accent6">
                    <a:lumMod val="20000"/>
                    <a:lumOff val="80000"/>
                  </a:schemeClr>
                </a:solidFill>
              </a:rPr>
              <a:t>It’s about us</a:t>
            </a:r>
            <a:endParaRPr lang="en-US" dirty="0">
              <a:solidFill>
                <a:schemeClr val="accent6">
                  <a:lumMod val="20000"/>
                  <a:lumOff val="80000"/>
                </a:schemeClr>
              </a:solidFill>
            </a:endParaRPr>
          </a:p>
        </p:txBody>
      </p:sp>
    </p:spTree>
    <p:extLst>
      <p:ext uri="{BB962C8B-B14F-4D97-AF65-F5344CB8AC3E}">
        <p14:creationId xmlns:p14="http://schemas.microsoft.com/office/powerpoint/2010/main" val="14456201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stretch>
            <a:fillRect/>
          </a:stretch>
        </p:blipFill>
        <p:spPr>
          <a:xfrm>
            <a:off x="0" y="199886"/>
            <a:ext cx="9144000" cy="6529388"/>
          </a:xfrm>
          <a:prstGeom prst="rect">
            <a:avLst/>
          </a:prstGeom>
        </p:spPr>
      </p:pic>
      <p:sp>
        <p:nvSpPr>
          <p:cNvPr id="8" name="Title 3"/>
          <p:cNvSpPr txBox="1">
            <a:spLocks/>
          </p:cNvSpPr>
          <p:nvPr/>
        </p:nvSpPr>
        <p:spPr>
          <a:xfrm>
            <a:off x="2778416" y="510480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accent6">
                    <a:lumMod val="20000"/>
                    <a:lumOff val="80000"/>
                  </a:schemeClr>
                </a:solidFill>
              </a:rPr>
              <a:t>Model learners</a:t>
            </a:r>
            <a:endParaRPr lang="en-US" dirty="0">
              <a:solidFill>
                <a:schemeClr val="accent6">
                  <a:lumMod val="20000"/>
                  <a:lumOff val="80000"/>
                </a:schemeClr>
              </a:solidFill>
            </a:endParaRPr>
          </a:p>
        </p:txBody>
      </p:sp>
    </p:spTree>
    <p:extLst>
      <p:ext uri="{BB962C8B-B14F-4D97-AF65-F5344CB8AC3E}">
        <p14:creationId xmlns:p14="http://schemas.microsoft.com/office/powerpoint/2010/main" val="18786915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Attitudes, behaviours and skills</a:t>
            </a:r>
            <a:endParaRPr lang="en-US" dirty="0"/>
          </a:p>
        </p:txBody>
      </p:sp>
      <p:sp>
        <p:nvSpPr>
          <p:cNvPr id="3" name="Subtitle 2"/>
          <p:cNvSpPr>
            <a:spLocks noGrp="1"/>
          </p:cNvSpPr>
          <p:nvPr>
            <p:ph type="subTitle" idx="1"/>
          </p:nvPr>
        </p:nvSpPr>
        <p:spPr/>
        <p:txBody>
          <a:bodyPr/>
          <a:lstStyle/>
          <a:p>
            <a:r>
              <a:rPr lang="en-US" dirty="0" smtClean="0"/>
              <a:t>we model</a:t>
            </a:r>
            <a:endParaRPr lang="en-US" dirty="0"/>
          </a:p>
        </p:txBody>
      </p:sp>
    </p:spTree>
    <p:extLst>
      <p:ext uri="{BB962C8B-B14F-4D97-AF65-F5344CB8AC3E}">
        <p14:creationId xmlns:p14="http://schemas.microsoft.com/office/powerpoint/2010/main" val="1555323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8143" y="1371598"/>
            <a:ext cx="3940629" cy="3940629"/>
          </a:xfrm>
          <a:prstGeom prst="rect">
            <a:avLst/>
          </a:prstGeom>
        </p:spPr>
      </p:pic>
      <p:sp>
        <p:nvSpPr>
          <p:cNvPr id="5" name="TextBox 4"/>
          <p:cNvSpPr txBox="1"/>
          <p:nvPr/>
        </p:nvSpPr>
        <p:spPr>
          <a:xfrm>
            <a:off x="653143" y="740229"/>
            <a:ext cx="1077686" cy="646331"/>
          </a:xfrm>
          <a:prstGeom prst="rect">
            <a:avLst/>
          </a:prstGeom>
          <a:noFill/>
        </p:spPr>
        <p:txBody>
          <a:bodyPr wrap="square" rtlCol="0">
            <a:spAutoFit/>
          </a:bodyPr>
          <a:lstStyle/>
          <a:p>
            <a:r>
              <a:rPr lang="en-US" sz="3600" dirty="0" smtClean="0">
                <a:latin typeface="Abadi MT Condensed Extra Bold" charset="0"/>
                <a:ea typeface="Abadi MT Condensed Extra Bold" charset="0"/>
                <a:cs typeface="Abadi MT Condensed Extra Bold" charset="0"/>
              </a:rPr>
              <a:t>3Rs</a:t>
            </a:r>
            <a:endParaRPr lang="en-US" sz="3600" dirty="0">
              <a:latin typeface="Abadi MT Condensed Extra Bold" charset="0"/>
              <a:ea typeface="Abadi MT Condensed Extra Bold" charset="0"/>
              <a:cs typeface="Abadi MT Condensed Extra Bold" charset="0"/>
            </a:endParaRPr>
          </a:p>
        </p:txBody>
      </p:sp>
      <p:sp>
        <p:nvSpPr>
          <p:cNvPr id="6" name="TextBox 5"/>
          <p:cNvSpPr txBox="1"/>
          <p:nvPr/>
        </p:nvSpPr>
        <p:spPr>
          <a:xfrm>
            <a:off x="849086" y="5627918"/>
            <a:ext cx="7609114" cy="646331"/>
          </a:xfrm>
          <a:prstGeom prst="rect">
            <a:avLst/>
          </a:prstGeom>
          <a:noFill/>
        </p:spPr>
        <p:txBody>
          <a:bodyPr wrap="square" rtlCol="0">
            <a:spAutoFit/>
          </a:bodyPr>
          <a:lstStyle/>
          <a:p>
            <a:r>
              <a:rPr lang="en-US" sz="3600" dirty="0" smtClean="0">
                <a:latin typeface="Abadi MT Condensed Extra Bold" charset="0"/>
                <a:ea typeface="Abadi MT Condensed Extra Bold" charset="0"/>
                <a:cs typeface="Abadi MT Condensed Extra Bold" charset="0"/>
              </a:rPr>
              <a:t>Reading     Remembering    Regurgitating</a:t>
            </a:r>
            <a:endParaRPr lang="en-US" sz="36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7733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Modelling the hidden things</a:t>
            </a:r>
            <a:endParaRPr lang="en-US" dirty="0"/>
          </a:p>
        </p:txBody>
      </p:sp>
      <p:sp>
        <p:nvSpPr>
          <p:cNvPr id="3" name="Content Placeholder 2"/>
          <p:cNvSpPr>
            <a:spLocks noGrp="1"/>
          </p:cNvSpPr>
          <p:nvPr>
            <p:ph idx="1"/>
          </p:nvPr>
        </p:nvSpPr>
        <p:spPr/>
        <p:txBody>
          <a:bodyPr/>
          <a:lstStyle/>
          <a:p>
            <a:r>
              <a:rPr lang="en-US" dirty="0" smtClean="0"/>
              <a:t>Optimism is a choice</a:t>
            </a:r>
          </a:p>
          <a:p>
            <a:r>
              <a:rPr lang="en-US" dirty="0" smtClean="0"/>
              <a:t>Self-control is achievable</a:t>
            </a:r>
          </a:p>
          <a:p>
            <a:r>
              <a:rPr lang="en-US" dirty="0" smtClean="0"/>
              <a:t>Resilience can be demonstrated</a:t>
            </a:r>
          </a:p>
          <a:p>
            <a:r>
              <a:rPr lang="en-US" dirty="0" smtClean="0"/>
              <a:t>Adaptability </a:t>
            </a:r>
            <a:r>
              <a:rPr lang="mr-IN" dirty="0" smtClean="0"/>
              <a:t>–</a:t>
            </a:r>
            <a:r>
              <a:rPr lang="en-US" dirty="0" smtClean="0"/>
              <a:t> managing change</a:t>
            </a:r>
          </a:p>
          <a:p>
            <a:r>
              <a:rPr lang="en-US" dirty="0" smtClean="0"/>
              <a:t>Cooperation </a:t>
            </a:r>
            <a:r>
              <a:rPr lang="mr-IN" dirty="0" smtClean="0"/>
              <a:t>–</a:t>
            </a:r>
            <a:r>
              <a:rPr lang="en-US" dirty="0" smtClean="0"/>
              <a:t> it’s how a school works</a:t>
            </a:r>
          </a:p>
          <a:p>
            <a:endParaRPr lang="en-US" dirty="0"/>
          </a:p>
        </p:txBody>
      </p:sp>
    </p:spTree>
    <p:extLst>
      <p:ext uri="{BB962C8B-B14F-4D97-AF65-F5344CB8AC3E}">
        <p14:creationId xmlns:p14="http://schemas.microsoft.com/office/powerpoint/2010/main" val="121849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6296" y="2348880"/>
            <a:ext cx="1800200" cy="1143000"/>
          </a:xfrm>
        </p:spPr>
        <p:txBody>
          <a:bodyPr>
            <a:noAutofit/>
          </a:bodyPr>
          <a:lstStyle/>
          <a:p>
            <a:pPr algn="r"/>
            <a:r>
              <a:rPr lang="en-GB" sz="6000" dirty="0"/>
              <a:t>9997</a:t>
            </a:r>
          </a:p>
        </p:txBody>
      </p:sp>
      <p:sp>
        <p:nvSpPr>
          <p:cNvPr id="4" name="AutoShape 2" descr="https://tribalsimplicity.files.wordpress.com/2014/08/quotes_xkcd_success-people-think-really_tribal-simplicity.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938"/>
            <a:ext cx="8952930" cy="66317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460376" y="160338"/>
            <a:ext cx="3702268" cy="923330"/>
          </a:xfrm>
          <a:prstGeom prst="rect">
            <a:avLst/>
          </a:prstGeom>
          <a:solidFill>
            <a:schemeClr val="tx1"/>
          </a:solidFill>
        </p:spPr>
        <p:txBody>
          <a:bodyPr wrap="square" rtlCol="0">
            <a:spAutoFit/>
          </a:bodyPr>
          <a:lstStyle/>
          <a:p>
            <a:r>
              <a:rPr lang="en-US" sz="5400" dirty="0">
                <a:solidFill>
                  <a:schemeClr val="bg1"/>
                </a:solidFill>
                <a:latin typeface="Arial Narrow"/>
                <a:cs typeface="Arial Narrow"/>
              </a:rPr>
              <a:t>PROGRESS</a:t>
            </a:r>
          </a:p>
        </p:txBody>
      </p:sp>
      <p:sp>
        <p:nvSpPr>
          <p:cNvPr id="6" name="TextBox 5"/>
          <p:cNvSpPr txBox="1"/>
          <p:nvPr/>
        </p:nvSpPr>
        <p:spPr>
          <a:xfrm>
            <a:off x="5149923" y="160338"/>
            <a:ext cx="3563407" cy="923330"/>
          </a:xfrm>
          <a:prstGeom prst="rect">
            <a:avLst/>
          </a:prstGeom>
          <a:solidFill>
            <a:schemeClr val="tx1"/>
          </a:solidFill>
        </p:spPr>
        <p:txBody>
          <a:bodyPr wrap="square" rtlCol="0">
            <a:spAutoFit/>
          </a:bodyPr>
          <a:lstStyle/>
          <a:p>
            <a:r>
              <a:rPr lang="en-US" sz="5400" dirty="0">
                <a:solidFill>
                  <a:schemeClr val="bg1"/>
                </a:solidFill>
                <a:latin typeface="Arial Narrow"/>
                <a:cs typeface="Arial Narrow"/>
              </a:rPr>
              <a:t>PROGRESS</a:t>
            </a:r>
          </a:p>
        </p:txBody>
      </p:sp>
    </p:spTree>
    <p:extLst>
      <p:ext uri="{BB962C8B-B14F-4D97-AF65-F5344CB8AC3E}">
        <p14:creationId xmlns:p14="http://schemas.microsoft.com/office/powerpoint/2010/main" val="9819695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6296" y="2348880"/>
            <a:ext cx="1800200" cy="1143000"/>
          </a:xfrm>
        </p:spPr>
        <p:txBody>
          <a:bodyPr>
            <a:noAutofit/>
          </a:bodyPr>
          <a:lstStyle/>
          <a:p>
            <a:pPr algn="r"/>
            <a:r>
              <a:rPr lang="en-GB" sz="6000" dirty="0"/>
              <a:t>9997</a:t>
            </a:r>
          </a:p>
        </p:txBody>
      </p:sp>
      <p:sp>
        <p:nvSpPr>
          <p:cNvPr id="4" name="AutoShape 2" descr="https://tribalsimplicity.files.wordpress.com/2014/08/quotes_xkcd_success-people-think-really_tribal-simplicity.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938"/>
            <a:ext cx="8952930" cy="66317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500635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160"/>
          <a:stretch/>
        </p:blipFill>
        <p:spPr bwMode="auto">
          <a:xfrm>
            <a:off x="1264247" y="1239259"/>
            <a:ext cx="6624907" cy="45004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1732333" y="603177"/>
            <a:ext cx="1544267" cy="461665"/>
          </a:xfrm>
          <a:prstGeom prst="rect">
            <a:avLst/>
          </a:prstGeom>
          <a:noFill/>
        </p:spPr>
        <p:txBody>
          <a:bodyPr wrap="square" rtlCol="0">
            <a:spAutoFit/>
          </a:bodyPr>
          <a:lstStyle/>
          <a:p>
            <a:r>
              <a:rPr lang="en-US" sz="2400" dirty="0" smtClean="0">
                <a:latin typeface="Abadi MT Condensed Extra Bold" charset="0"/>
                <a:ea typeface="Abadi MT Condensed Extra Bold" charset="0"/>
                <a:cs typeface="Abadi MT Condensed Extra Bold" charset="0"/>
              </a:rPr>
              <a:t>ATTITUDES</a:t>
            </a:r>
            <a:endParaRPr lang="en-US" sz="2400" dirty="0">
              <a:latin typeface="Abadi MT Condensed Extra Bold" charset="0"/>
              <a:ea typeface="Abadi MT Condensed Extra Bold" charset="0"/>
              <a:cs typeface="Abadi MT Condensed Extra Bold" charset="0"/>
            </a:endParaRPr>
          </a:p>
        </p:txBody>
      </p:sp>
      <p:sp>
        <p:nvSpPr>
          <p:cNvPr id="4" name="TextBox 3"/>
          <p:cNvSpPr txBox="1"/>
          <p:nvPr/>
        </p:nvSpPr>
        <p:spPr>
          <a:xfrm>
            <a:off x="3669989" y="603177"/>
            <a:ext cx="1751097" cy="461665"/>
          </a:xfrm>
          <a:prstGeom prst="rect">
            <a:avLst/>
          </a:prstGeom>
          <a:noFill/>
        </p:spPr>
        <p:txBody>
          <a:bodyPr wrap="square" rtlCol="0">
            <a:spAutoFit/>
          </a:bodyPr>
          <a:lstStyle/>
          <a:p>
            <a:r>
              <a:rPr lang="en-US" sz="2400" smtClean="0">
                <a:latin typeface="Abadi MT Condensed Extra Bold" charset="0"/>
                <a:ea typeface="Abadi MT Condensed Extra Bold" charset="0"/>
                <a:cs typeface="Abadi MT Condensed Extra Bold" charset="0"/>
              </a:rPr>
              <a:t>BEHAVIOURS</a:t>
            </a:r>
            <a:endParaRPr lang="en-US" sz="2400" dirty="0">
              <a:latin typeface="Abadi MT Condensed Extra Bold" charset="0"/>
              <a:ea typeface="Abadi MT Condensed Extra Bold" charset="0"/>
              <a:cs typeface="Abadi MT Condensed Extra Bold" charset="0"/>
            </a:endParaRPr>
          </a:p>
        </p:txBody>
      </p:sp>
      <p:sp>
        <p:nvSpPr>
          <p:cNvPr id="5" name="TextBox 4"/>
          <p:cNvSpPr txBox="1"/>
          <p:nvPr/>
        </p:nvSpPr>
        <p:spPr>
          <a:xfrm>
            <a:off x="5814475" y="603177"/>
            <a:ext cx="1751097" cy="461665"/>
          </a:xfrm>
          <a:prstGeom prst="rect">
            <a:avLst/>
          </a:prstGeom>
          <a:noFill/>
        </p:spPr>
        <p:txBody>
          <a:bodyPr wrap="square" rtlCol="0">
            <a:spAutoFit/>
          </a:bodyPr>
          <a:lstStyle/>
          <a:p>
            <a:r>
              <a:rPr lang="en-US" sz="2400" dirty="0" smtClean="0">
                <a:latin typeface="Abadi MT Condensed Extra Bold" charset="0"/>
                <a:ea typeface="Abadi MT Condensed Extra Bold" charset="0"/>
                <a:cs typeface="Abadi MT Condensed Extra Bold" charset="0"/>
              </a:rPr>
              <a:t>SKILLS</a:t>
            </a:r>
            <a:endParaRPr lang="en-US" sz="24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90500"/>
            <a:ext cx="9144000" cy="6457950"/>
          </a:xfrm>
          <a:prstGeom prst="rect">
            <a:avLst/>
          </a:prstGeom>
        </p:spPr>
      </p:pic>
    </p:spTree>
    <p:extLst>
      <p:ext uri="{BB962C8B-B14F-4D97-AF65-F5344CB8AC3E}">
        <p14:creationId xmlns:p14="http://schemas.microsoft.com/office/powerpoint/2010/main" val="2176589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9500" y="1041400"/>
            <a:ext cx="6985000" cy="4762500"/>
          </a:xfrm>
          <a:prstGeom prst="rect">
            <a:avLst/>
          </a:prstGeom>
        </p:spPr>
      </p:pic>
      <p:pic>
        <p:nvPicPr>
          <p:cNvPr id="4" name="Picture 3"/>
          <p:cNvPicPr>
            <a:picLocks noChangeAspect="1"/>
          </p:cNvPicPr>
          <p:nvPr/>
        </p:nvPicPr>
        <p:blipFill>
          <a:blip r:embed="rId3"/>
          <a:stretch>
            <a:fillRect/>
          </a:stretch>
        </p:blipFill>
        <p:spPr>
          <a:xfrm>
            <a:off x="7214633" y="4480128"/>
            <a:ext cx="1361402" cy="2066539"/>
          </a:xfrm>
          <a:prstGeom prst="rect">
            <a:avLst/>
          </a:prstGeom>
        </p:spPr>
      </p:pic>
      <p:sp>
        <p:nvSpPr>
          <p:cNvPr id="5" name="Subtitle 4"/>
          <p:cNvSpPr txBox="1">
            <a:spLocks/>
          </p:cNvSpPr>
          <p:nvPr/>
        </p:nvSpPr>
        <p:spPr>
          <a:xfrm>
            <a:off x="3311816" y="5305290"/>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723505"/>
                </a:solidFill>
              </a:rPr>
              <a:t>     OFF-ROAD LEARNING</a:t>
            </a:r>
            <a:endParaRPr lang="en-US" dirty="0">
              <a:solidFill>
                <a:srgbClr val="723505"/>
              </a:solidFill>
            </a:endParaRPr>
          </a:p>
        </p:txBody>
      </p:sp>
      <p:pic>
        <p:nvPicPr>
          <p:cNvPr id="6" name="Picture 5"/>
          <p:cNvPicPr>
            <a:picLocks noChangeAspect="1"/>
          </p:cNvPicPr>
          <p:nvPr/>
        </p:nvPicPr>
        <p:blipFill>
          <a:blip r:embed="rId4"/>
          <a:stretch>
            <a:fillRect/>
          </a:stretch>
        </p:blipFill>
        <p:spPr>
          <a:xfrm>
            <a:off x="6995731" y="4935292"/>
            <a:ext cx="743536" cy="520475"/>
          </a:xfrm>
          <a:prstGeom prst="rect">
            <a:avLst/>
          </a:prstGeom>
        </p:spPr>
      </p:pic>
    </p:spTree>
    <p:extLst>
      <p:ext uri="{BB962C8B-B14F-4D97-AF65-F5344CB8AC3E}">
        <p14:creationId xmlns:p14="http://schemas.microsoft.com/office/powerpoint/2010/main" val="8594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we feel is what’s real; it’s the link to what we think.</a:t>
            </a:r>
            <a:endParaRPr lang="en-US" dirty="0"/>
          </a:p>
        </p:txBody>
      </p:sp>
      <p:sp>
        <p:nvSpPr>
          <p:cNvPr id="3" name="Subtitle 2"/>
          <p:cNvSpPr>
            <a:spLocks noGrp="1"/>
          </p:cNvSpPr>
          <p:nvPr>
            <p:ph type="subTitle" idx="1"/>
          </p:nvPr>
        </p:nvSpPr>
        <p:spPr/>
        <p:txBody>
          <a:bodyPr/>
          <a:lstStyle/>
          <a:p>
            <a:r>
              <a:rPr lang="en-US" dirty="0" smtClean="0"/>
              <a:t>Eric Jensen</a:t>
            </a:r>
            <a:endParaRPr lang="en-US" dirty="0"/>
          </a:p>
        </p:txBody>
      </p:sp>
      <p:cxnSp>
        <p:nvCxnSpPr>
          <p:cNvPr id="5" name="Straight Connector 4"/>
          <p:cNvCxnSpPr/>
          <p:nvPr/>
        </p:nvCxnSpPr>
        <p:spPr>
          <a:xfrm>
            <a:off x="1959429" y="5040086"/>
            <a:ext cx="5268685" cy="108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5686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My teacher thought I was cleverer than I was. So I was. </a:t>
            </a:r>
            <a:endParaRPr lang="en-US" dirty="0"/>
          </a:p>
        </p:txBody>
      </p:sp>
      <p:sp>
        <p:nvSpPr>
          <p:cNvPr id="3" name="Subtitle 2"/>
          <p:cNvSpPr>
            <a:spLocks noGrp="1"/>
          </p:cNvSpPr>
          <p:nvPr>
            <p:ph type="subTitle" idx="1"/>
          </p:nvPr>
        </p:nvSpPr>
        <p:spPr/>
        <p:txBody>
          <a:bodyPr/>
          <a:lstStyle/>
          <a:p>
            <a:r>
              <a:rPr lang="en-US" dirty="0" smtClean="0"/>
              <a:t>A six year old</a:t>
            </a:r>
            <a:endParaRPr lang="en-US" dirty="0"/>
          </a:p>
        </p:txBody>
      </p:sp>
    </p:spTree>
    <p:extLst>
      <p:ext uri="{BB962C8B-B14F-4D97-AF65-F5344CB8AC3E}">
        <p14:creationId xmlns:p14="http://schemas.microsoft.com/office/powerpoint/2010/main" val="12211279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1900" y="914400"/>
            <a:ext cx="4127500" cy="5029200"/>
          </a:xfrm>
          <a:prstGeom prst="rect">
            <a:avLst/>
          </a:prstGeom>
        </p:spPr>
      </p:pic>
    </p:spTree>
    <p:extLst>
      <p:ext uri="{BB962C8B-B14F-4D97-AF65-F5344CB8AC3E}">
        <p14:creationId xmlns:p14="http://schemas.microsoft.com/office/powerpoint/2010/main" val="1949877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24616</TotalTime>
  <Words>1112</Words>
  <Application>Microsoft Macintosh PowerPoint</Application>
  <PresentationFormat>On-screen Show (4:3)</PresentationFormat>
  <Paragraphs>314</Paragraphs>
  <Slides>87</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87</vt:i4>
      </vt:variant>
    </vt:vector>
  </HeadingPairs>
  <TitlesOfParts>
    <vt:vector size="102" baseType="lpstr">
      <vt:lpstr>Abadi MT Condensed Extra Bold</vt:lpstr>
      <vt:lpstr>Apple Chancery</vt:lpstr>
      <vt:lpstr>Arial Narrow</vt:lpstr>
      <vt:lpstr>Arial Rounded MT Bold</vt:lpstr>
      <vt:lpstr>Calibri</vt:lpstr>
      <vt:lpstr>Cambria</vt:lpstr>
      <vt:lpstr>Cambria Math</vt:lpstr>
      <vt:lpstr>Chalkduster</vt:lpstr>
      <vt:lpstr>Comic Sans MS</vt:lpstr>
      <vt:lpstr>Gill Sans</vt:lpstr>
      <vt:lpstr>Mangal</vt:lpstr>
      <vt:lpstr>ＭＳ Ｐゴシック</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The purpose of school  (Some historical assumptions)</vt:lpstr>
      <vt:lpstr>PowerPoint Presentation</vt:lpstr>
      <vt:lpstr>PowerPoint Presentation</vt:lpstr>
      <vt:lpstr>    performance </vt:lpstr>
      <vt:lpstr>PowerPoint Presentation</vt:lpstr>
      <vt:lpstr>PowerPoint Presentation</vt:lpstr>
      <vt:lpstr>PowerPoint Presentation</vt:lpstr>
      <vt:lpstr>PowerPoint Presentation</vt:lpstr>
      <vt:lpstr>performance = results</vt:lpstr>
      <vt:lpstr>PowerPoint Presentation</vt:lpstr>
      <vt:lpstr>PowerPoint Presentation</vt:lpstr>
      <vt:lpstr>‘Not everything that counts can be counted.’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Hidden  Curriculum</vt:lpstr>
      <vt:lpstr>PowerPoint Presentation</vt:lpstr>
      <vt:lpstr>PowerPoint Presentation</vt:lpstr>
      <vt:lpstr>PowerPoint Presentation</vt:lpstr>
      <vt:lpstr>PowerPoint Presentation</vt:lpstr>
      <vt:lpstr>PowerPoint Presentation</vt:lpstr>
      <vt:lpstr>PowerPoint Presentation</vt:lpstr>
      <vt:lpstr>1. Learning performance</vt:lpstr>
      <vt:lpstr>1. Learning performance</vt:lpstr>
      <vt:lpstr>PowerPoint Presentation</vt:lpstr>
      <vt:lpstr>PowerPoint Presentation</vt:lpstr>
      <vt:lpstr>PowerPoint Presentation</vt:lpstr>
      <vt:lpstr>PowerPoint Presentation</vt:lpstr>
      <vt:lpstr>2. Observing learning performance</vt:lpstr>
      <vt:lpstr>PowerPoint Presentation</vt:lpstr>
      <vt:lpstr>PowerPoint Presentation</vt:lpstr>
      <vt:lpstr>PowerPoint Presentation</vt:lpstr>
      <vt:lpstr>PowerPoint Presentation</vt:lpstr>
      <vt:lpstr>PowerPoint Presentation</vt:lpstr>
      <vt:lpstr>Half-termly grades</vt:lpstr>
      <vt:lpstr>Half-termly grades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Reporting on learning performance</vt:lpstr>
      <vt:lpstr>A new language for hidden learning</vt:lpstr>
      <vt:lpstr>PowerPoint Presentation</vt:lpstr>
      <vt:lpstr>The Form Tutor’s report</vt:lpstr>
      <vt:lpstr>PowerPoint Presentation</vt:lpstr>
      <vt:lpstr>PowerPoint Presentation</vt:lpstr>
      <vt:lpstr>PowerPoint Presentation</vt:lpstr>
      <vt:lpstr>Dual learning</vt:lpstr>
      <vt:lpstr>PowerPoint Presentation</vt:lpstr>
      <vt:lpstr>PowerPoint Presentation</vt:lpstr>
      <vt:lpstr>PowerPoint Presentation</vt:lpstr>
      <vt:lpstr>PowerPoint Presentation</vt:lpstr>
      <vt:lpstr>Attitudes, behaviours and skills</vt:lpstr>
      <vt:lpstr>Modelling the hidden things</vt:lpstr>
      <vt:lpstr>9997</vt:lpstr>
      <vt:lpstr>9997</vt:lpstr>
      <vt:lpstr>PowerPoint Presentation</vt:lpstr>
      <vt:lpstr>PowerPoint Presentation</vt:lpstr>
      <vt:lpstr>PowerPoint Presentation</vt:lpstr>
      <vt:lpstr>How we feel is what’s real; it’s the link to what we think.</vt:lpstr>
      <vt:lpstr>My teacher thought I was cleverer than I was. So I was. </vt:lpstr>
    </vt:vector>
  </TitlesOfParts>
  <Company>Andrew Hammond Ltd</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Hammond</dc:creator>
  <cp:lastModifiedBy>Andrew Hammond</cp:lastModifiedBy>
  <cp:revision>236</cp:revision>
  <dcterms:created xsi:type="dcterms:W3CDTF">2014-12-31T09:14:20Z</dcterms:created>
  <dcterms:modified xsi:type="dcterms:W3CDTF">2018-03-23T07:06:51Z</dcterms:modified>
</cp:coreProperties>
</file>