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60" r:id="rId2"/>
    <p:sldId id="257" r:id="rId3"/>
    <p:sldId id="261" r:id="rId4"/>
    <p:sldId id="258" r:id="rId5"/>
    <p:sldId id="259" r:id="rId6"/>
    <p:sldId id="267" r:id="rId7"/>
    <p:sldId id="262" r:id="rId8"/>
    <p:sldId id="263" r:id="rId9"/>
    <p:sldId id="276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7" r:id="rId18"/>
    <p:sldId id="278" r:id="rId19"/>
    <p:sldId id="279" r:id="rId20"/>
    <p:sldId id="280" r:id="rId21"/>
    <p:sldId id="282" r:id="rId22"/>
    <p:sldId id="281" r:id="rId23"/>
    <p:sldId id="283" r:id="rId24"/>
    <p:sldId id="284" r:id="rId25"/>
    <p:sldId id="285" r:id="rId26"/>
    <p:sldId id="286" r:id="rId27"/>
    <p:sldId id="289" r:id="rId28"/>
    <p:sldId id="301" r:id="rId29"/>
    <p:sldId id="290" r:id="rId30"/>
    <p:sldId id="291" r:id="rId31"/>
    <p:sldId id="292" r:id="rId32"/>
    <p:sldId id="302" r:id="rId33"/>
    <p:sldId id="303" r:id="rId34"/>
    <p:sldId id="293" r:id="rId35"/>
    <p:sldId id="294" r:id="rId36"/>
    <p:sldId id="295" r:id="rId37"/>
    <p:sldId id="296" r:id="rId38"/>
    <p:sldId id="304" r:id="rId39"/>
    <p:sldId id="298" r:id="rId40"/>
    <p:sldId id="297" r:id="rId41"/>
    <p:sldId id="299" r:id="rId42"/>
    <p:sldId id="300" r:id="rId43"/>
    <p:sldId id="306" r:id="rId44"/>
    <p:sldId id="305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A54267-9E5E-459A-95D5-A484681F542F}" type="doc">
      <dgm:prSet loTypeId="urn:microsoft.com/office/officeart/2005/8/layout/venn1" loCatId="relationship" qsTypeId="urn:microsoft.com/office/officeart/2005/8/quickstyle/simple5" qsCatId="simple" csTypeId="urn:microsoft.com/office/officeart/2005/8/colors/accent1_5" csCatId="accent1" phldr="1"/>
      <dgm:spPr/>
    </dgm:pt>
    <dgm:pt modelId="{86AA4211-4D1E-4AE9-B5E4-7F133241EDD8}">
      <dgm:prSet phldrT="[Text]" custT="1"/>
      <dgm:spPr/>
      <dgm:t>
        <a:bodyPr/>
        <a:lstStyle/>
        <a:p>
          <a:r>
            <a:rPr lang="en-GB" sz="2000" dirty="0" smtClean="0">
              <a:latin typeface="Arial" panose="020B0604020202020204" pitchFamily="34" charset="0"/>
              <a:cs typeface="Arial" panose="020B0604020202020204" pitchFamily="34" charset="0"/>
            </a:rPr>
            <a:t>1. Summarise the others point of view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C9F25F-8447-403B-AEAF-E16CA3353927}" type="parTrans" cxnId="{CA2E463D-F3B1-4D23-991B-DB04B7BB56DD}">
      <dgm:prSet/>
      <dgm:spPr/>
      <dgm:t>
        <a:bodyPr/>
        <a:lstStyle/>
        <a:p>
          <a:endParaRPr lang="en-GB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092504-FB85-479C-90D0-C7123D6BEB15}" type="sibTrans" cxnId="{CA2E463D-F3B1-4D23-991B-DB04B7BB56DD}">
      <dgm:prSet/>
      <dgm:spPr/>
      <dgm:t>
        <a:bodyPr/>
        <a:lstStyle/>
        <a:p>
          <a:endParaRPr lang="en-GB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3BF01D-F8E3-4B7E-9935-6E370A4A656A}">
      <dgm:prSet phldrT="[Text]" custT="1"/>
      <dgm:spPr/>
      <dgm:t>
        <a:bodyPr/>
        <a:lstStyle/>
        <a:p>
          <a:pPr algn="l"/>
          <a:r>
            <a:rPr lang="en-GB" sz="2000" dirty="0" smtClean="0">
              <a:latin typeface="Arial" panose="020B0604020202020204" pitchFamily="34" charset="0"/>
              <a:cs typeface="Arial" panose="020B0604020202020204" pitchFamily="34" charset="0"/>
            </a:rPr>
            <a:t>2. Express yourself: how you think 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50BBBE-40A2-4BD1-8B9F-2D36FDCE250A}" type="parTrans" cxnId="{01746D2B-CAC5-4DD0-8E6E-9556651DA3B6}">
      <dgm:prSet/>
      <dgm:spPr/>
      <dgm:t>
        <a:bodyPr/>
        <a:lstStyle/>
        <a:p>
          <a:endParaRPr lang="en-GB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8A5E18-818F-4A08-BCE4-7C044FB1D102}" type="sibTrans" cxnId="{01746D2B-CAC5-4DD0-8E6E-9556651DA3B6}">
      <dgm:prSet/>
      <dgm:spPr/>
      <dgm:t>
        <a:bodyPr/>
        <a:lstStyle/>
        <a:p>
          <a:endParaRPr lang="en-GB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32FB7D-3FDD-4F4C-8700-1C1208B5A4F3}">
      <dgm:prSet phldrT="[Text]" custT="1"/>
      <dgm:spPr/>
      <dgm:t>
        <a:bodyPr/>
        <a:lstStyle/>
        <a:p>
          <a:pPr algn="r"/>
          <a:r>
            <a:rPr lang="en-GB" sz="2400" dirty="0" smtClean="0">
              <a:latin typeface="Arial" panose="020B0604020202020204" pitchFamily="34" charset="0"/>
              <a:cs typeface="Arial" panose="020B0604020202020204" pitchFamily="34" charset="0"/>
            </a:rPr>
            <a:t>3. Suggest an action</a:t>
          </a:r>
          <a:endParaRPr lang="en-GB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F4BC89-DBAE-43F1-A7D9-B0CC5BD5858F}" type="parTrans" cxnId="{D56F464D-0D78-43BD-B34E-ADA8BF65DC20}">
      <dgm:prSet/>
      <dgm:spPr/>
      <dgm:t>
        <a:bodyPr/>
        <a:lstStyle/>
        <a:p>
          <a:endParaRPr lang="en-GB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AB586F-ECA3-4924-94FE-F3DC1AF525D6}" type="sibTrans" cxnId="{D56F464D-0D78-43BD-B34E-ADA8BF65DC20}">
      <dgm:prSet/>
      <dgm:spPr/>
      <dgm:t>
        <a:bodyPr/>
        <a:lstStyle/>
        <a:p>
          <a:endParaRPr lang="en-GB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40BAE7-84AD-4D7E-AAED-40FF9678D29F}" type="pres">
      <dgm:prSet presAssocID="{D5A54267-9E5E-459A-95D5-A484681F542F}" presName="compositeShape" presStyleCnt="0">
        <dgm:presLayoutVars>
          <dgm:chMax val="7"/>
          <dgm:dir/>
          <dgm:resizeHandles val="exact"/>
        </dgm:presLayoutVars>
      </dgm:prSet>
      <dgm:spPr/>
    </dgm:pt>
    <dgm:pt modelId="{315B9669-2EF5-462B-BB7A-C8733FB37130}" type="pres">
      <dgm:prSet presAssocID="{86AA4211-4D1E-4AE9-B5E4-7F133241EDD8}" presName="circ1" presStyleLbl="vennNode1" presStyleIdx="0" presStyleCnt="3"/>
      <dgm:spPr/>
      <dgm:t>
        <a:bodyPr/>
        <a:lstStyle/>
        <a:p>
          <a:endParaRPr lang="en-GB"/>
        </a:p>
      </dgm:t>
    </dgm:pt>
    <dgm:pt modelId="{54B663B2-3EDD-4B3E-8E88-D478F152FCD2}" type="pres">
      <dgm:prSet presAssocID="{86AA4211-4D1E-4AE9-B5E4-7F133241EDD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484E84-6A77-4EEC-A886-35E7BDEA8B37}" type="pres">
      <dgm:prSet presAssocID="{4E3BF01D-F8E3-4B7E-9935-6E370A4A656A}" presName="circ2" presStyleLbl="vennNode1" presStyleIdx="1" presStyleCnt="3" custLinFactNeighborX="-89441" custLinFactNeighborY="9891"/>
      <dgm:spPr/>
      <dgm:t>
        <a:bodyPr/>
        <a:lstStyle/>
        <a:p>
          <a:endParaRPr lang="en-US"/>
        </a:p>
      </dgm:t>
    </dgm:pt>
    <dgm:pt modelId="{ACE34862-A958-45A0-B0F3-1E6A018C4F0E}" type="pres">
      <dgm:prSet presAssocID="{4E3BF01D-F8E3-4B7E-9935-6E370A4A656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C3C49-24F6-48FF-B7E9-23A2755E2080}" type="pres">
      <dgm:prSet presAssocID="{2D32FB7D-3FDD-4F4C-8700-1C1208B5A4F3}" presName="circ3" presStyleLbl="vennNode1" presStyleIdx="2" presStyleCnt="3" custScaleX="100506" custScaleY="100000" custLinFactNeighborX="68491" custLinFactNeighborY="600"/>
      <dgm:spPr/>
      <dgm:t>
        <a:bodyPr/>
        <a:lstStyle/>
        <a:p>
          <a:endParaRPr lang="en-US"/>
        </a:p>
      </dgm:t>
    </dgm:pt>
    <dgm:pt modelId="{FFAE9620-176A-4E89-826F-56991973A000}" type="pres">
      <dgm:prSet presAssocID="{2D32FB7D-3FDD-4F4C-8700-1C1208B5A4F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350F19-958D-471B-B84F-B67AA6652DCD}" type="presOf" srcId="{D5A54267-9E5E-459A-95D5-A484681F542F}" destId="{5040BAE7-84AD-4D7E-AAED-40FF9678D29F}" srcOrd="0" destOrd="0" presId="urn:microsoft.com/office/officeart/2005/8/layout/venn1"/>
    <dgm:cxn modelId="{CA2E463D-F3B1-4D23-991B-DB04B7BB56DD}" srcId="{D5A54267-9E5E-459A-95D5-A484681F542F}" destId="{86AA4211-4D1E-4AE9-B5E4-7F133241EDD8}" srcOrd="0" destOrd="0" parTransId="{86C9F25F-8447-403B-AEAF-E16CA3353927}" sibTransId="{EB092504-FB85-479C-90D0-C7123D6BEB15}"/>
    <dgm:cxn modelId="{D56F464D-0D78-43BD-B34E-ADA8BF65DC20}" srcId="{D5A54267-9E5E-459A-95D5-A484681F542F}" destId="{2D32FB7D-3FDD-4F4C-8700-1C1208B5A4F3}" srcOrd="2" destOrd="0" parTransId="{79F4BC89-DBAE-43F1-A7D9-B0CC5BD5858F}" sibTransId="{72AB586F-ECA3-4924-94FE-F3DC1AF525D6}"/>
    <dgm:cxn modelId="{7F0E064D-BC56-442B-A145-6956BC726B8E}" type="presOf" srcId="{2D32FB7D-3FDD-4F4C-8700-1C1208B5A4F3}" destId="{691C3C49-24F6-48FF-B7E9-23A2755E2080}" srcOrd="0" destOrd="0" presId="urn:microsoft.com/office/officeart/2005/8/layout/venn1"/>
    <dgm:cxn modelId="{0683625A-F757-499D-BE0E-B89BE5FA0AD1}" type="presOf" srcId="{2D32FB7D-3FDD-4F4C-8700-1C1208B5A4F3}" destId="{FFAE9620-176A-4E89-826F-56991973A000}" srcOrd="1" destOrd="0" presId="urn:microsoft.com/office/officeart/2005/8/layout/venn1"/>
    <dgm:cxn modelId="{01746D2B-CAC5-4DD0-8E6E-9556651DA3B6}" srcId="{D5A54267-9E5E-459A-95D5-A484681F542F}" destId="{4E3BF01D-F8E3-4B7E-9935-6E370A4A656A}" srcOrd="1" destOrd="0" parTransId="{8050BBBE-40A2-4BD1-8B9F-2D36FDCE250A}" sibTransId="{F68A5E18-818F-4A08-BCE4-7C044FB1D102}"/>
    <dgm:cxn modelId="{357EC0BF-1E4C-4A16-B35A-6BAD82E2FF9E}" type="presOf" srcId="{86AA4211-4D1E-4AE9-B5E4-7F133241EDD8}" destId="{315B9669-2EF5-462B-BB7A-C8733FB37130}" srcOrd="0" destOrd="0" presId="urn:microsoft.com/office/officeart/2005/8/layout/venn1"/>
    <dgm:cxn modelId="{D6CE3823-B3D2-41BB-853C-2C33511ACD89}" type="presOf" srcId="{86AA4211-4D1E-4AE9-B5E4-7F133241EDD8}" destId="{54B663B2-3EDD-4B3E-8E88-D478F152FCD2}" srcOrd="1" destOrd="0" presId="urn:microsoft.com/office/officeart/2005/8/layout/venn1"/>
    <dgm:cxn modelId="{96BB867B-0C66-4521-8139-727676588877}" type="presOf" srcId="{4E3BF01D-F8E3-4B7E-9935-6E370A4A656A}" destId="{58484E84-6A77-4EEC-A886-35E7BDEA8B37}" srcOrd="0" destOrd="0" presId="urn:microsoft.com/office/officeart/2005/8/layout/venn1"/>
    <dgm:cxn modelId="{905B4869-473B-41D1-BC54-FB80FDBFD3A5}" type="presOf" srcId="{4E3BF01D-F8E3-4B7E-9935-6E370A4A656A}" destId="{ACE34862-A958-45A0-B0F3-1E6A018C4F0E}" srcOrd="1" destOrd="0" presId="urn:microsoft.com/office/officeart/2005/8/layout/venn1"/>
    <dgm:cxn modelId="{D0E2ACC1-F1B4-44E7-A402-8A83E38E7591}" type="presParOf" srcId="{5040BAE7-84AD-4D7E-AAED-40FF9678D29F}" destId="{315B9669-2EF5-462B-BB7A-C8733FB37130}" srcOrd="0" destOrd="0" presId="urn:microsoft.com/office/officeart/2005/8/layout/venn1"/>
    <dgm:cxn modelId="{1BF47DF6-744E-4277-A270-4DAD627F3C81}" type="presParOf" srcId="{5040BAE7-84AD-4D7E-AAED-40FF9678D29F}" destId="{54B663B2-3EDD-4B3E-8E88-D478F152FCD2}" srcOrd="1" destOrd="0" presId="urn:microsoft.com/office/officeart/2005/8/layout/venn1"/>
    <dgm:cxn modelId="{7F6AAF6C-CF35-4D21-A85C-47F39F760B63}" type="presParOf" srcId="{5040BAE7-84AD-4D7E-AAED-40FF9678D29F}" destId="{58484E84-6A77-4EEC-A886-35E7BDEA8B37}" srcOrd="2" destOrd="0" presId="urn:microsoft.com/office/officeart/2005/8/layout/venn1"/>
    <dgm:cxn modelId="{D0C5AE5A-CBA8-4F2D-97F6-AA2F4759C895}" type="presParOf" srcId="{5040BAE7-84AD-4D7E-AAED-40FF9678D29F}" destId="{ACE34862-A958-45A0-B0F3-1E6A018C4F0E}" srcOrd="3" destOrd="0" presId="urn:microsoft.com/office/officeart/2005/8/layout/venn1"/>
    <dgm:cxn modelId="{C92B4C6D-73E3-4A11-8BFD-C6E8D9F6A4D8}" type="presParOf" srcId="{5040BAE7-84AD-4D7E-AAED-40FF9678D29F}" destId="{691C3C49-24F6-48FF-B7E9-23A2755E2080}" srcOrd="4" destOrd="0" presId="urn:microsoft.com/office/officeart/2005/8/layout/venn1"/>
    <dgm:cxn modelId="{8CB98518-7447-4518-9ED5-78022FDFD7BD}" type="presParOf" srcId="{5040BAE7-84AD-4D7E-AAED-40FF9678D29F}" destId="{FFAE9620-176A-4E89-826F-56991973A00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B9669-2EF5-462B-BB7A-C8733FB37130}">
      <dsp:nvSpPr>
        <dsp:cNvPr id="0" name=""/>
        <dsp:cNvSpPr/>
      </dsp:nvSpPr>
      <dsp:spPr>
        <a:xfrm>
          <a:off x="1831884" y="50799"/>
          <a:ext cx="2438400" cy="243840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1. Summarise the others point of view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57004" y="477519"/>
        <a:ext cx="1788160" cy="1097280"/>
      </dsp:txXfrm>
    </dsp:sp>
    <dsp:sp modelId="{58484E84-6A77-4EEC-A886-35E7BDEA8B37}">
      <dsp:nvSpPr>
        <dsp:cNvPr id="0" name=""/>
        <dsp:cNvSpPr/>
      </dsp:nvSpPr>
      <dsp:spPr>
        <a:xfrm>
          <a:off x="530811" y="1625599"/>
          <a:ext cx="2438400" cy="243840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5"/>
                <a:satOff val="1994"/>
                <a:lumOff val="2577"/>
                <a:alphaOff val="15000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-5"/>
                <a:satOff val="1994"/>
                <a:lumOff val="2577"/>
                <a:alphaOff val="15000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-5"/>
                <a:satOff val="1994"/>
                <a:lumOff val="2577"/>
                <a:alphaOff val="1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2. Express yourself: how you think 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76555" y="2255519"/>
        <a:ext cx="1463040" cy="1341120"/>
      </dsp:txXfrm>
    </dsp:sp>
    <dsp:sp modelId="{691C3C49-24F6-48FF-B7E9-23A2755E2080}">
      <dsp:nvSpPr>
        <dsp:cNvPr id="0" name=""/>
        <dsp:cNvSpPr/>
      </dsp:nvSpPr>
      <dsp:spPr>
        <a:xfrm>
          <a:off x="2615943" y="1589430"/>
          <a:ext cx="2450738" cy="243840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9"/>
                <a:satOff val="3987"/>
                <a:lumOff val="5154"/>
                <a:alphaOff val="30000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-9"/>
                <a:satOff val="3987"/>
                <a:lumOff val="5154"/>
                <a:alphaOff val="30000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-9"/>
                <a:satOff val="3987"/>
                <a:lumOff val="5154"/>
                <a:alphaOff val="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3. Suggest an action</a:t>
          </a:r>
          <a:endParaRPr lang="en-GB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46721" y="2219350"/>
        <a:ext cx="1470442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F66F4-4CA1-4FE9-B2E7-004BCE490601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D37A5-0F35-4BF4-ADD3-7D987A412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811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Arial" pitchFamily="34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17D8DE-5B74-48FF-9813-D6DF51F78785}" type="slidenum">
              <a:rPr lang="en-US" smtClean="0">
                <a:latin typeface="Arial" pitchFamily="34" charset="0"/>
              </a:rPr>
              <a:pPr>
                <a:defRPr/>
              </a:pPr>
              <a:t>14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085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social style is a “pervasive and enduring pattern of interpersonal behaviours” (Bolton &amp; Bolton, 1984, p. 3). It is not the beliefs and values parts of your personality but the part that can be observed by others – it is what you say and do.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E5029-0CF7-954C-AED0-A48A903A514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736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E5029-0CF7-954C-AED0-A48A903A514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866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E5029-0CF7-954C-AED0-A48A903A514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41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For the scoring of our group, we used an excel based test that has been used by a well known consultancy firm. </a:t>
            </a:r>
          </a:p>
          <a:p>
            <a:endParaRPr lang="en-GB" dirty="0"/>
          </a:p>
          <a:p>
            <a:r>
              <a:rPr lang="en-GB" dirty="0"/>
              <a:t>Why do we like it?</a:t>
            </a:r>
          </a:p>
          <a:p>
            <a:pPr>
              <a:buFontTx/>
              <a:buChar char="-"/>
            </a:pPr>
            <a:r>
              <a:rPr lang="en-GB" dirty="0"/>
              <a:t>Understanding behaviour in many situations</a:t>
            </a:r>
          </a:p>
          <a:p>
            <a:pPr>
              <a:buFontTx/>
              <a:buChar char="-"/>
            </a:pPr>
            <a:r>
              <a:rPr lang="en-GB" dirty="0"/>
              <a:t>Measurable</a:t>
            </a:r>
          </a:p>
          <a:p>
            <a:pPr>
              <a:buFontTx/>
              <a:buChar char="-"/>
            </a:pPr>
            <a:r>
              <a:rPr lang="en-GB" dirty="0"/>
              <a:t>Team performance</a:t>
            </a:r>
          </a:p>
          <a:p>
            <a:pPr>
              <a:buFontTx/>
              <a:buChar char="-"/>
            </a:pPr>
            <a:r>
              <a:rPr lang="en-GB" dirty="0"/>
              <a:t>Practical once you know it</a:t>
            </a:r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Why don’t we like it?</a:t>
            </a:r>
          </a:p>
          <a:p>
            <a:pPr>
              <a:buFontTx/>
              <a:buChar char="-"/>
            </a:pPr>
            <a:r>
              <a:rPr lang="en-GB" dirty="0"/>
              <a:t>Rank issues (Drivers are better than </a:t>
            </a:r>
            <a:r>
              <a:rPr lang="en-GB" dirty="0" err="1"/>
              <a:t>amiables</a:t>
            </a:r>
            <a:r>
              <a:rPr lang="en-GB" dirty="0"/>
              <a:t>)</a:t>
            </a:r>
          </a:p>
          <a:p>
            <a:pPr>
              <a:buFontTx/>
              <a:buChar char="-"/>
            </a:pPr>
            <a:r>
              <a:rPr lang="en-GB" dirty="0"/>
              <a:t>Influence of evaluator</a:t>
            </a:r>
          </a:p>
          <a:p>
            <a:pPr>
              <a:buFontTx/>
              <a:buChar char="-"/>
            </a:pPr>
            <a:r>
              <a:rPr lang="en-GB" dirty="0"/>
              <a:t>Pop psychology</a:t>
            </a:r>
          </a:p>
          <a:p>
            <a:pPr>
              <a:buFontTx/>
              <a:buChar char="-"/>
            </a:pPr>
            <a:r>
              <a:rPr lang="en-GB" dirty="0"/>
              <a:t>Accuracy?</a:t>
            </a:r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Conclusion: every MBA should…. (next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E5029-0CF7-954C-AED0-A48A903A514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Options – not ultimatums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2BB28-3262-4B45-8EF7-00FF1567AF53}" type="slidenum">
              <a:rPr lang="en-GB" altLang="en-US" smtClean="0"/>
              <a:pPr/>
              <a:t>39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0324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9AB9-B16E-4F82-BF28-7C70C31AAA8B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DC77-FC7E-451D-9A59-BF79D5744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33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9AB9-B16E-4F82-BF28-7C70C31AAA8B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DC77-FC7E-451D-9A59-BF79D5744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11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9AB9-B16E-4F82-BF28-7C70C31AAA8B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DC77-FC7E-451D-9A59-BF79D5744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90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9AB9-B16E-4F82-BF28-7C70C31AAA8B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DC77-FC7E-451D-9A59-BF79D5744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6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9AB9-B16E-4F82-BF28-7C70C31AAA8B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DC77-FC7E-451D-9A59-BF79D5744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20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9AB9-B16E-4F82-BF28-7C70C31AAA8B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DC77-FC7E-451D-9A59-BF79D5744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20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9AB9-B16E-4F82-BF28-7C70C31AAA8B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DC77-FC7E-451D-9A59-BF79D5744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35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9AB9-B16E-4F82-BF28-7C70C31AAA8B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DC77-FC7E-451D-9A59-BF79D5744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10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9AB9-B16E-4F82-BF28-7C70C31AAA8B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DC77-FC7E-451D-9A59-BF79D5744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60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9AB9-B16E-4F82-BF28-7C70C31AAA8B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DC77-FC7E-451D-9A59-BF79D5744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08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9AB9-B16E-4F82-BF28-7C70C31AAA8B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DC77-FC7E-451D-9A59-BF79D5744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27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59AB9-B16E-4F82-BF28-7C70C31AAA8B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CDC77-FC7E-451D-9A59-BF79D5744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03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schoolsolutions@btinternet.com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6" name="Text Box 4"/>
          <p:cNvSpPr txBox="1">
            <a:spLocks noChangeArrowheads="1"/>
          </p:cNvSpPr>
          <p:nvPr/>
        </p:nvSpPr>
        <p:spPr bwMode="auto">
          <a:xfrm>
            <a:off x="3419872" y="381000"/>
            <a:ext cx="54955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6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Solutions for Schools</a:t>
            </a:r>
            <a:endParaRPr lang="en-GB" altLang="en-US" sz="36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5576" y="1916832"/>
            <a:ext cx="7772400" cy="216024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altLang="en-US" sz="4000" dirty="0"/>
              <a:t>Managing </a:t>
            </a:r>
            <a:r>
              <a:rPr lang="en-GB" altLang="en-US" sz="4000" dirty="0" smtClean="0"/>
              <a:t>Difficult Conversations</a:t>
            </a:r>
            <a:br>
              <a:rPr lang="en-GB" altLang="en-US" sz="4000" dirty="0" smtClean="0"/>
            </a:br>
            <a:r>
              <a:rPr lang="en-GB" altLang="en-US" sz="4000" dirty="0"/>
              <a:t/>
            </a:r>
            <a:br>
              <a:rPr lang="en-GB" altLang="en-US" sz="4000" dirty="0"/>
            </a:br>
            <a:r>
              <a:rPr lang="en-GB" altLang="en-US" sz="3200" i="1" dirty="0" smtClean="0"/>
              <a:t>Thomas Packer</a:t>
            </a:r>
            <a:endParaRPr lang="en-GB" alt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6574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4213" y="1620316"/>
            <a:ext cx="7772400" cy="504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4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40000"/>
              </a:spcBef>
              <a:spcAft>
                <a:spcPct val="0"/>
              </a:spcAft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lvl="0" algn="ctr">
              <a:buNone/>
            </a:pPr>
            <a:r>
              <a:rPr lang="en-US" altLang="en-US" i="1" kern="0" dirty="0">
                <a:solidFill>
                  <a:srgbClr val="000000"/>
                </a:solidFill>
              </a:rPr>
              <a:t>They just don’t see things like me’</a:t>
            </a:r>
            <a:r>
              <a:rPr lang="en-US" altLang="en-US" sz="4400" i="1" kern="0" dirty="0">
                <a:solidFill>
                  <a:srgbClr val="000000"/>
                </a:solidFill>
              </a:rPr>
              <a:t> </a:t>
            </a:r>
            <a:endParaRPr lang="en-GB" i="1" kern="0" dirty="0">
              <a:solidFill>
                <a:srgbClr val="000000"/>
              </a:solidFill>
            </a:endParaRPr>
          </a:p>
          <a:p>
            <a:pPr lvl="0">
              <a:buNone/>
            </a:pPr>
            <a:endParaRPr lang="en-GB" kern="0" dirty="0">
              <a:solidFill>
                <a:srgbClr val="333399"/>
              </a:solidFill>
            </a:endParaRPr>
          </a:p>
          <a:p>
            <a:pPr lvl="0" algn="ctr">
              <a:buNone/>
            </a:pPr>
            <a:r>
              <a:rPr lang="en-GB" kern="0" dirty="0">
                <a:solidFill>
                  <a:srgbClr val="333399"/>
                </a:solidFill>
              </a:rPr>
              <a:t>People search for the evidence to support their beliefs (Kruger &amp; Dunning) </a:t>
            </a:r>
          </a:p>
          <a:p>
            <a:pPr lvl="0">
              <a:buNone/>
            </a:pPr>
            <a:endParaRPr lang="en-US" altLang="en-US" kern="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6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4213" y="1620316"/>
            <a:ext cx="7772400" cy="504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4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40000"/>
              </a:spcBef>
              <a:spcAft>
                <a:spcPct val="0"/>
              </a:spcAft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kern="0" dirty="0">
                <a:solidFill>
                  <a:srgbClr val="333399"/>
                </a:solidFill>
              </a:rPr>
              <a:t>??% of people claim to have above average leadership skills</a:t>
            </a:r>
          </a:p>
          <a:p>
            <a:pPr lvl="0"/>
            <a:r>
              <a:rPr lang="en-GB" kern="0" dirty="0">
                <a:solidFill>
                  <a:srgbClr val="333399"/>
                </a:solidFill>
              </a:rPr>
              <a:t>??% of people rate themselves in the top 10% for ‘getting on with people’. </a:t>
            </a:r>
          </a:p>
          <a:p>
            <a:pPr lvl="0"/>
            <a:r>
              <a:rPr lang="en-GB" kern="0" dirty="0">
                <a:solidFill>
                  <a:srgbClr val="333399"/>
                </a:solidFill>
              </a:rPr>
              <a:t>??% of people think they are in the top 1% </a:t>
            </a:r>
          </a:p>
          <a:p>
            <a:pPr lvl="0"/>
            <a:r>
              <a:rPr lang="en-GB" kern="0" dirty="0">
                <a:solidFill>
                  <a:srgbClr val="333399"/>
                </a:solidFill>
              </a:rPr>
              <a:t>An overwhelming majority claim to be less susceptible than the average person</a:t>
            </a:r>
          </a:p>
          <a:p>
            <a:pPr lvl="0"/>
            <a:r>
              <a:rPr lang="en-GB" kern="0" dirty="0">
                <a:solidFill>
                  <a:srgbClr val="333399"/>
                </a:solidFill>
              </a:rPr>
              <a:t>Doctors were ??% confident in their diagnosis but ??% were accurate</a:t>
            </a:r>
          </a:p>
          <a:p>
            <a:pPr lvl="0"/>
            <a:r>
              <a:rPr lang="en-GB" kern="0" dirty="0">
                <a:solidFill>
                  <a:srgbClr val="333399"/>
                </a:solidFill>
              </a:rPr>
              <a:t>??% of university lecturers thought they were better at their jobs than their colleagues </a:t>
            </a:r>
          </a:p>
        </p:txBody>
      </p:sp>
    </p:spTree>
    <p:extLst>
      <p:ext uri="{BB962C8B-B14F-4D97-AF65-F5344CB8AC3E}">
        <p14:creationId xmlns:p14="http://schemas.microsoft.com/office/powerpoint/2010/main" val="138066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4213" y="1620316"/>
            <a:ext cx="7772400" cy="504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4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40000"/>
              </a:spcBef>
              <a:spcAft>
                <a:spcPct val="0"/>
              </a:spcAft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b="1" kern="0" dirty="0" smtClean="0">
                <a:solidFill>
                  <a:srgbClr val="FF0000"/>
                </a:solidFill>
              </a:rPr>
              <a:t>70</a:t>
            </a:r>
            <a:r>
              <a:rPr lang="en-GB" kern="0" dirty="0" smtClean="0">
                <a:solidFill>
                  <a:srgbClr val="333399"/>
                </a:solidFill>
              </a:rPr>
              <a:t>% </a:t>
            </a:r>
            <a:r>
              <a:rPr lang="en-GB" kern="0" dirty="0">
                <a:solidFill>
                  <a:srgbClr val="333399"/>
                </a:solidFill>
              </a:rPr>
              <a:t>of people claim to have above average leadership skills</a:t>
            </a:r>
          </a:p>
          <a:p>
            <a:pPr lvl="0"/>
            <a:r>
              <a:rPr lang="en-GB" b="1" kern="0" dirty="0" smtClean="0">
                <a:solidFill>
                  <a:srgbClr val="FF0000"/>
                </a:solidFill>
              </a:rPr>
              <a:t>60</a:t>
            </a:r>
            <a:r>
              <a:rPr lang="en-GB" kern="0" dirty="0" smtClean="0">
                <a:solidFill>
                  <a:srgbClr val="333399"/>
                </a:solidFill>
              </a:rPr>
              <a:t>% </a:t>
            </a:r>
            <a:r>
              <a:rPr lang="en-GB" kern="0" dirty="0">
                <a:solidFill>
                  <a:srgbClr val="333399"/>
                </a:solidFill>
              </a:rPr>
              <a:t>of people rate themselves in the top 10% for ‘getting on with people’. </a:t>
            </a:r>
          </a:p>
          <a:p>
            <a:pPr lvl="0"/>
            <a:r>
              <a:rPr lang="en-GB" b="1" kern="0" dirty="0" smtClean="0">
                <a:solidFill>
                  <a:srgbClr val="FF0000"/>
                </a:solidFill>
              </a:rPr>
              <a:t>25</a:t>
            </a:r>
            <a:r>
              <a:rPr lang="en-GB" kern="0" dirty="0" smtClean="0">
                <a:solidFill>
                  <a:srgbClr val="333399"/>
                </a:solidFill>
              </a:rPr>
              <a:t>% </a:t>
            </a:r>
            <a:r>
              <a:rPr lang="en-GB" kern="0" dirty="0">
                <a:solidFill>
                  <a:srgbClr val="333399"/>
                </a:solidFill>
              </a:rPr>
              <a:t>of people think they are in the top 1% </a:t>
            </a:r>
          </a:p>
          <a:p>
            <a:pPr lvl="0"/>
            <a:r>
              <a:rPr lang="en-GB" kern="0" dirty="0">
                <a:solidFill>
                  <a:srgbClr val="333399"/>
                </a:solidFill>
              </a:rPr>
              <a:t>An overwhelming majority claim to be less susceptible than the average person</a:t>
            </a:r>
          </a:p>
          <a:p>
            <a:pPr lvl="0"/>
            <a:r>
              <a:rPr lang="en-GB" kern="0" dirty="0">
                <a:solidFill>
                  <a:srgbClr val="333399"/>
                </a:solidFill>
              </a:rPr>
              <a:t>Doctors were </a:t>
            </a:r>
            <a:r>
              <a:rPr lang="en-GB" b="1" kern="0" dirty="0" smtClean="0">
                <a:solidFill>
                  <a:srgbClr val="FF0000"/>
                </a:solidFill>
              </a:rPr>
              <a:t>88</a:t>
            </a:r>
            <a:r>
              <a:rPr lang="en-GB" kern="0" dirty="0" smtClean="0">
                <a:solidFill>
                  <a:srgbClr val="333399"/>
                </a:solidFill>
              </a:rPr>
              <a:t>% </a:t>
            </a:r>
            <a:r>
              <a:rPr lang="en-GB" kern="0" dirty="0">
                <a:solidFill>
                  <a:srgbClr val="333399"/>
                </a:solidFill>
              </a:rPr>
              <a:t>confident in their diagnosis but </a:t>
            </a:r>
            <a:r>
              <a:rPr lang="en-GB" b="1" kern="0" dirty="0" smtClean="0">
                <a:solidFill>
                  <a:srgbClr val="FF0000"/>
                </a:solidFill>
              </a:rPr>
              <a:t>20</a:t>
            </a:r>
            <a:r>
              <a:rPr lang="en-GB" kern="0" dirty="0" smtClean="0">
                <a:solidFill>
                  <a:srgbClr val="333399"/>
                </a:solidFill>
              </a:rPr>
              <a:t>% </a:t>
            </a:r>
            <a:r>
              <a:rPr lang="en-GB" kern="0" dirty="0">
                <a:solidFill>
                  <a:srgbClr val="333399"/>
                </a:solidFill>
              </a:rPr>
              <a:t>were accurate</a:t>
            </a:r>
          </a:p>
          <a:p>
            <a:pPr lvl="0"/>
            <a:r>
              <a:rPr lang="en-GB" b="1" kern="0" dirty="0" smtClean="0">
                <a:solidFill>
                  <a:srgbClr val="FF0000"/>
                </a:solidFill>
              </a:rPr>
              <a:t>94</a:t>
            </a:r>
            <a:r>
              <a:rPr lang="en-GB" kern="0" dirty="0" smtClean="0">
                <a:solidFill>
                  <a:srgbClr val="333399"/>
                </a:solidFill>
              </a:rPr>
              <a:t>% </a:t>
            </a:r>
            <a:r>
              <a:rPr lang="en-GB" kern="0" dirty="0">
                <a:solidFill>
                  <a:srgbClr val="333399"/>
                </a:solidFill>
              </a:rPr>
              <a:t>of university lecturers thought they were better at their jobs than their colleagues </a:t>
            </a:r>
          </a:p>
        </p:txBody>
      </p:sp>
    </p:spTree>
    <p:extLst>
      <p:ext uri="{BB962C8B-B14F-4D97-AF65-F5344CB8AC3E}">
        <p14:creationId xmlns:p14="http://schemas.microsoft.com/office/powerpoint/2010/main" val="145289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4213" y="1620316"/>
            <a:ext cx="7772400" cy="504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4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40000"/>
              </a:spcBef>
              <a:spcAft>
                <a:spcPct val="0"/>
              </a:spcAft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sz="6000" b="1" kern="0" dirty="0" smtClean="0">
                <a:solidFill>
                  <a:srgbClr val="333399"/>
                </a:solidFill>
              </a:rPr>
              <a:t>The basics that lead to conflict …</a:t>
            </a:r>
            <a:endParaRPr lang="en-GB" sz="6000" b="1" kern="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1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03224" y="260648"/>
            <a:ext cx="8345239" cy="600075"/>
          </a:xfrm>
        </p:spPr>
        <p:txBody>
          <a:bodyPr/>
          <a:lstStyle/>
          <a:p>
            <a:r>
              <a:rPr lang="en-GB" sz="2800" b="1" dirty="0" smtClean="0">
                <a:solidFill>
                  <a:srgbClr val="7030A0"/>
                </a:solidFill>
              </a:rPr>
              <a:t>4 workplace basics that can cause conflict</a:t>
            </a:r>
            <a:endParaRPr lang="en-GB" sz="4000" b="1" dirty="0" smtClean="0">
              <a:solidFill>
                <a:srgbClr val="7030A0"/>
              </a:solidFill>
            </a:endParaRPr>
          </a:p>
        </p:txBody>
      </p:sp>
      <p:pic>
        <p:nvPicPr>
          <p:cNvPr id="4915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149403"/>
            <a:ext cx="208756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0" name="Rectangle 9"/>
          <p:cNvSpPr>
            <a:spLocks noChangeArrowheads="1"/>
          </p:cNvSpPr>
          <p:nvPr/>
        </p:nvSpPr>
        <p:spPr bwMode="auto">
          <a:xfrm>
            <a:off x="2498080" y="1258912"/>
            <a:ext cx="979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GOALS</a:t>
            </a:r>
          </a:p>
        </p:txBody>
      </p:sp>
      <p:sp>
        <p:nvSpPr>
          <p:cNvPr id="49161" name="Rectangle 10"/>
          <p:cNvSpPr>
            <a:spLocks noChangeArrowheads="1"/>
          </p:cNvSpPr>
          <p:nvPr/>
        </p:nvSpPr>
        <p:spPr bwMode="auto">
          <a:xfrm>
            <a:off x="5364163" y="1258912"/>
            <a:ext cx="966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ROLES</a:t>
            </a:r>
          </a:p>
        </p:txBody>
      </p:sp>
      <p:sp>
        <p:nvSpPr>
          <p:cNvPr id="49162" name="Rectangle 11"/>
          <p:cNvSpPr>
            <a:spLocks noChangeArrowheads="1"/>
          </p:cNvSpPr>
          <p:nvPr/>
        </p:nvSpPr>
        <p:spPr bwMode="auto">
          <a:xfrm>
            <a:off x="5148263" y="5867424"/>
            <a:ext cx="1620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PROCESSES</a:t>
            </a:r>
          </a:p>
        </p:txBody>
      </p:sp>
      <p:sp>
        <p:nvSpPr>
          <p:cNvPr id="49163" name="Rectangle 12"/>
          <p:cNvSpPr>
            <a:spLocks noChangeArrowheads="1"/>
          </p:cNvSpPr>
          <p:nvPr/>
        </p:nvSpPr>
        <p:spPr bwMode="auto">
          <a:xfrm>
            <a:off x="2051050" y="5869012"/>
            <a:ext cx="20819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RELATIONSHIPS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500563" y="1628800"/>
            <a:ext cx="0" cy="43208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07704" y="3535050"/>
            <a:ext cx="54006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Fotolia_20206869_X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1042" y="1628800"/>
            <a:ext cx="2247096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Fotolia_17845831_X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51172" y="1628800"/>
            <a:ext cx="2247096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Fotolia_14626216_XS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94600" y="3753906"/>
            <a:ext cx="216024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Fotolia_11727559_X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23883" y="3789910"/>
            <a:ext cx="224734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298559" y="2060253"/>
            <a:ext cx="1609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we are here to achieve as a team </a:t>
            </a:r>
            <a:endParaRPr lang="en-GB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26123" y="2072854"/>
            <a:ext cx="1929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Who does what in the team</a:t>
            </a:r>
            <a:endParaRPr lang="en-GB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1152" y="4149403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C092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 we interact </a:t>
            </a:r>
            <a:endParaRPr lang="en-GB" b="1" dirty="0">
              <a:solidFill>
                <a:srgbClr val="C092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06357" y="4149403"/>
            <a:ext cx="1710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9A4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 we carry out the job</a:t>
            </a:r>
            <a:endParaRPr lang="en-GB" b="1" dirty="0">
              <a:solidFill>
                <a:srgbClr val="009A4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38138" y="5590110"/>
            <a:ext cx="2011564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7030A0"/>
                </a:solidFill>
              </a:rPr>
              <a:t>How do these impact on each other?</a:t>
            </a:r>
            <a:endParaRPr lang="en-GB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0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/>
      <p:bldP spid="49161" grpId="0"/>
      <p:bldP spid="49162" grpId="0"/>
      <p:bldP spid="49163" grpId="0"/>
      <p:bldP spid="20" grpId="0"/>
      <p:bldP spid="21" grpId="0"/>
      <p:bldP spid="22" grpId="0"/>
      <p:bldP spid="23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4213" y="1620316"/>
            <a:ext cx="7772400" cy="504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4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40000"/>
              </a:spcBef>
              <a:spcAft>
                <a:spcPct val="0"/>
              </a:spcAft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sz="4000" b="1" kern="0" dirty="0" smtClean="0">
                <a:solidFill>
                  <a:srgbClr val="333399"/>
                </a:solidFill>
              </a:rPr>
              <a:t>Communication …</a:t>
            </a:r>
          </a:p>
          <a:p>
            <a:pPr lvl="0"/>
            <a:endParaRPr lang="en-GB" sz="4000" b="1" kern="0" dirty="0">
              <a:solidFill>
                <a:srgbClr val="333399"/>
              </a:solidFill>
            </a:endParaRPr>
          </a:p>
          <a:p>
            <a:pPr lvl="0"/>
            <a:r>
              <a:rPr lang="en-GB" sz="4400" b="1" kern="0" dirty="0" smtClean="0">
                <a:solidFill>
                  <a:srgbClr val="333399"/>
                </a:solidFill>
              </a:rPr>
              <a:t>How  </a:t>
            </a:r>
            <a:r>
              <a:rPr lang="en-GB" sz="2800" kern="0" dirty="0" smtClean="0">
                <a:solidFill>
                  <a:srgbClr val="333399"/>
                </a:solidFill>
              </a:rPr>
              <a:t>email, face to face, meeting …</a:t>
            </a:r>
            <a:endParaRPr lang="en-GB" sz="4400" b="1" kern="0" dirty="0" smtClean="0">
              <a:solidFill>
                <a:srgbClr val="333399"/>
              </a:solidFill>
            </a:endParaRPr>
          </a:p>
          <a:p>
            <a:pPr lvl="0"/>
            <a:r>
              <a:rPr lang="en-GB" sz="4400" b="1" kern="0" dirty="0" smtClean="0">
                <a:solidFill>
                  <a:srgbClr val="333399"/>
                </a:solidFill>
              </a:rPr>
              <a:t>When  </a:t>
            </a:r>
            <a:r>
              <a:rPr lang="en-GB" sz="2800" kern="0" dirty="0" smtClean="0">
                <a:solidFill>
                  <a:srgbClr val="333399"/>
                </a:solidFill>
              </a:rPr>
              <a:t>putting people in the right order</a:t>
            </a:r>
            <a:endParaRPr lang="en-GB" sz="4400" b="1" kern="0" dirty="0" smtClean="0">
              <a:solidFill>
                <a:srgbClr val="333399"/>
              </a:solidFill>
            </a:endParaRPr>
          </a:p>
          <a:p>
            <a:pPr lvl="0"/>
            <a:r>
              <a:rPr lang="en-GB" sz="4400" b="1" kern="0" dirty="0" smtClean="0">
                <a:solidFill>
                  <a:srgbClr val="333399"/>
                </a:solidFill>
              </a:rPr>
              <a:t>With whom  </a:t>
            </a:r>
            <a:r>
              <a:rPr lang="en-GB" sz="2800" kern="0" dirty="0" smtClean="0">
                <a:solidFill>
                  <a:srgbClr val="333399"/>
                </a:solidFill>
              </a:rPr>
              <a:t>not leaving people out (or including the wrong ones)</a:t>
            </a:r>
            <a:endParaRPr lang="en-GB" sz="4400" b="1" kern="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9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Managing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4213" y="1620316"/>
            <a:ext cx="7772400" cy="504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4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40000"/>
              </a:spcBef>
              <a:spcAft>
                <a:spcPct val="0"/>
              </a:spcAft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sz="4000" b="1" kern="0" dirty="0" smtClean="0">
                <a:solidFill>
                  <a:srgbClr val="333399"/>
                </a:solidFill>
              </a:rPr>
              <a:t>Fear of change</a:t>
            </a:r>
          </a:p>
          <a:p>
            <a:pPr lvl="0"/>
            <a:endParaRPr lang="en-GB" sz="4000" b="1" kern="0" dirty="0">
              <a:solidFill>
                <a:srgbClr val="333399"/>
              </a:solidFill>
            </a:endParaRPr>
          </a:p>
          <a:p>
            <a:pPr lvl="0"/>
            <a:r>
              <a:rPr lang="en-GB" sz="4000" b="1" kern="0" dirty="0" smtClean="0">
                <a:solidFill>
                  <a:srgbClr val="333399"/>
                </a:solidFill>
              </a:rPr>
              <a:t>Different people are different</a:t>
            </a:r>
            <a:endParaRPr lang="en-GB" sz="4400" b="1" kern="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02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3787" y="2362200"/>
            <a:ext cx="4011613" cy="3657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3200" i="1" dirty="0" smtClean="0">
                <a:solidFill>
                  <a:schemeClr val="tx1"/>
                </a:solidFill>
              </a:rPr>
              <a:t>  A social style is </a:t>
            </a:r>
            <a:br>
              <a:rPr lang="en-GB" sz="3200" i="1" dirty="0" smtClean="0">
                <a:solidFill>
                  <a:schemeClr val="tx1"/>
                </a:solidFill>
              </a:rPr>
            </a:br>
            <a:r>
              <a:rPr lang="en-GB" sz="3200" i="1" dirty="0" smtClean="0">
                <a:solidFill>
                  <a:schemeClr val="tx1"/>
                </a:solidFill>
              </a:rPr>
              <a:t>a “pervasive and enduring pattern </a:t>
            </a:r>
            <a:br>
              <a:rPr lang="en-GB" sz="3200" i="1" dirty="0" smtClean="0">
                <a:solidFill>
                  <a:schemeClr val="tx1"/>
                </a:solidFill>
              </a:rPr>
            </a:br>
            <a:r>
              <a:rPr lang="en-GB" sz="3200" i="1" dirty="0" smtClean="0">
                <a:solidFill>
                  <a:schemeClr val="tx1"/>
                </a:solidFill>
              </a:rPr>
              <a:t>of interpersonal behaviours” </a:t>
            </a:r>
            <a:br>
              <a:rPr lang="en-GB" sz="3200" i="1" dirty="0" smtClean="0">
                <a:solidFill>
                  <a:schemeClr val="tx1"/>
                </a:solidFill>
              </a:rPr>
            </a:br>
            <a:r>
              <a:rPr lang="en-GB" sz="3200" i="1" dirty="0" smtClean="0">
                <a:solidFill>
                  <a:schemeClr val="tx1"/>
                </a:solidFill>
              </a:rPr>
              <a:t/>
            </a:r>
            <a:br>
              <a:rPr lang="en-GB" sz="3200" i="1" dirty="0" smtClean="0">
                <a:solidFill>
                  <a:schemeClr val="tx1"/>
                </a:solidFill>
              </a:rPr>
            </a:br>
            <a:r>
              <a:rPr lang="en-GB" sz="1200" dirty="0" smtClean="0">
                <a:solidFill>
                  <a:schemeClr val="tx1"/>
                </a:solidFill>
              </a:rPr>
              <a:t>(Bolton &amp; Bolton, 1984).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7162800" cy="864096"/>
          </a:xfrm>
        </p:spPr>
        <p:txBody>
          <a:bodyPr/>
          <a:lstStyle/>
          <a:p>
            <a:r>
              <a:rPr lang="en-GB" sz="3600" dirty="0" smtClean="0"/>
              <a:t>Different people</a:t>
            </a:r>
            <a:endParaRPr lang="en-GB" sz="3600" dirty="0"/>
          </a:p>
        </p:txBody>
      </p:sp>
      <p:pic>
        <p:nvPicPr>
          <p:cNvPr id="50178" name="Picture 2" descr="https://encrypted-tbn1.google.com/images?q=tbn:ANd9GcSlnUYSGFqvQa6fd1uY1ZzqTPLcS-_3k2c89S1RBP1qDlmyP65L5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80872"/>
            <a:ext cx="2448272" cy="27980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769064-0BC6-4AC4-92E4-8A560878F40D}" type="slidenum">
              <a:rPr lang="en-GB" altLang="en-US" smtClean="0"/>
              <a:pPr/>
              <a:t>17</a:t>
            </a:fld>
            <a:endParaRPr lang="en-GB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1439065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different!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624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484784"/>
            <a:ext cx="8915400" cy="2811760"/>
          </a:xfrm>
        </p:spPr>
        <p:txBody>
          <a:bodyPr/>
          <a:lstStyle/>
          <a:p>
            <a:r>
              <a:rPr lang="en-GB" sz="4000" dirty="0" smtClean="0">
                <a:solidFill>
                  <a:srgbClr val="7030A0"/>
                </a:solidFill>
              </a:rPr>
              <a:t>The Social Styles Model is based on two dimensions of interactive behaviour…</a:t>
            </a:r>
            <a:br>
              <a:rPr lang="en-GB" sz="4000" dirty="0" smtClean="0">
                <a:solidFill>
                  <a:srgbClr val="7030A0"/>
                </a:solidFill>
              </a:rPr>
            </a:br>
            <a:endParaRPr lang="en-GB" sz="4000" dirty="0">
              <a:solidFill>
                <a:srgbClr val="7030A0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714999" y="6172200"/>
            <a:ext cx="2895601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-109" charset="0"/>
              </a:rPr>
              <a:t>Source</a:t>
            </a:r>
            <a:r>
              <a:rPr kumimoji="0" lang="nl-NL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-109" charset="0"/>
              </a:rPr>
              <a:t>: </a:t>
            </a:r>
            <a:r>
              <a:rPr kumimoji="0" lang="nl-NL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-109" charset="0"/>
              </a:rPr>
              <a:t>Darling</a:t>
            </a:r>
            <a:r>
              <a:rPr kumimoji="0" lang="nl-NL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-109" charset="0"/>
              </a:rPr>
              <a:t>, J. and Walker, W. 2001. </a:t>
            </a:r>
            <a:r>
              <a:rPr kumimoji="0" lang="nl-NL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-109" charset="0"/>
              </a:rPr>
              <a:t>Effective</a:t>
            </a:r>
            <a:r>
              <a:rPr kumimoji="0" lang="nl-NL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-109" charset="0"/>
              </a:rPr>
              <a:t> conflict management: </a:t>
            </a:r>
            <a:r>
              <a:rPr kumimoji="0" lang="nl-NL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-109" charset="0"/>
              </a:rPr>
              <a:t>Use</a:t>
            </a:r>
            <a:r>
              <a:rPr kumimoji="0" lang="nl-NL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-109" charset="0"/>
              </a:rPr>
              <a:t> of the </a:t>
            </a:r>
            <a:r>
              <a:rPr kumimoji="0" lang="nl-NL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-109" charset="0"/>
              </a:rPr>
              <a:t>behavioural</a:t>
            </a:r>
            <a:r>
              <a:rPr kumimoji="0" lang="nl-NL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-109" charset="0"/>
              </a:rPr>
              <a:t> </a:t>
            </a:r>
            <a:r>
              <a:rPr kumimoji="0" lang="nl-NL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-109" charset="0"/>
              </a:rPr>
              <a:t>style</a:t>
            </a:r>
            <a:r>
              <a:rPr kumimoji="0" lang="nl-NL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-109" charset="0"/>
              </a:rPr>
              <a:t> model.</a:t>
            </a:r>
          </a:p>
        </p:txBody>
      </p:sp>
    </p:spTree>
    <p:extLst>
      <p:ext uri="{BB962C8B-B14F-4D97-AF65-F5344CB8AC3E}">
        <p14:creationId xmlns:p14="http://schemas.microsoft.com/office/powerpoint/2010/main" val="365721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11952" y="3501008"/>
            <a:ext cx="5472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/>
              <a:t>assert  </a:t>
            </a:r>
            <a:r>
              <a:rPr lang="en-GB" sz="4000" dirty="0" err="1" smtClean="0"/>
              <a:t>iveness</a:t>
            </a:r>
            <a:endParaRPr lang="en-GB" sz="4000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714999" y="6172200"/>
            <a:ext cx="2895601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200" b="0" i="1" u="none" strike="noStrike" cap="none" normalizeH="0" baseline="0" dirty="0" err="1">
                <a:ln>
                  <a:noFill/>
                </a:ln>
                <a:effectLst/>
                <a:ea typeface="Times New Roman" pitchFamily="-109" charset="0"/>
              </a:rPr>
              <a:t>Source</a:t>
            </a:r>
            <a:r>
              <a:rPr kumimoji="0" lang="nl-NL" sz="1200" b="0" i="1" u="none" strike="noStrike" cap="none" normalizeH="0" baseline="0" dirty="0">
                <a:ln>
                  <a:noFill/>
                </a:ln>
                <a:effectLst/>
                <a:ea typeface="Times New Roman" pitchFamily="-109" charset="0"/>
              </a:rPr>
              <a:t>: </a:t>
            </a:r>
            <a:r>
              <a:rPr kumimoji="0" lang="nl-NL" sz="1200" b="0" i="1" u="none" strike="noStrike" cap="none" normalizeH="0" baseline="0" dirty="0" err="1">
                <a:ln>
                  <a:noFill/>
                </a:ln>
                <a:effectLst/>
                <a:ea typeface="Times New Roman" pitchFamily="-109" charset="0"/>
              </a:rPr>
              <a:t>Darling</a:t>
            </a:r>
            <a:r>
              <a:rPr kumimoji="0" lang="nl-NL" sz="1200" b="0" i="1" u="none" strike="noStrike" cap="none" normalizeH="0" baseline="0" dirty="0">
                <a:ln>
                  <a:noFill/>
                </a:ln>
                <a:effectLst/>
                <a:ea typeface="Times New Roman" pitchFamily="-109" charset="0"/>
              </a:rPr>
              <a:t>, J. and Walker, W. 2001. </a:t>
            </a:r>
            <a:r>
              <a:rPr kumimoji="0" lang="nl-NL" sz="1200" b="0" i="1" u="none" strike="noStrike" cap="none" normalizeH="0" baseline="0" dirty="0" err="1">
                <a:ln>
                  <a:noFill/>
                </a:ln>
                <a:effectLst/>
                <a:ea typeface="Times New Roman" pitchFamily="-109" charset="0"/>
              </a:rPr>
              <a:t>Effective</a:t>
            </a:r>
            <a:r>
              <a:rPr kumimoji="0" lang="nl-NL" sz="1200" b="0" i="1" u="none" strike="noStrike" cap="none" normalizeH="0" baseline="0" dirty="0">
                <a:ln>
                  <a:noFill/>
                </a:ln>
                <a:effectLst/>
                <a:ea typeface="Times New Roman" pitchFamily="-109" charset="0"/>
              </a:rPr>
              <a:t> conflict management: </a:t>
            </a:r>
            <a:r>
              <a:rPr kumimoji="0" lang="nl-NL" sz="1200" b="0" i="1" u="none" strike="noStrike" cap="none" normalizeH="0" baseline="0" dirty="0" err="1">
                <a:ln>
                  <a:noFill/>
                </a:ln>
                <a:effectLst/>
                <a:ea typeface="Times New Roman" pitchFamily="-109" charset="0"/>
              </a:rPr>
              <a:t>Use</a:t>
            </a:r>
            <a:r>
              <a:rPr kumimoji="0" lang="nl-NL" sz="1200" b="0" i="1" u="none" strike="noStrike" cap="none" normalizeH="0" baseline="0" dirty="0">
                <a:ln>
                  <a:noFill/>
                </a:ln>
                <a:effectLst/>
                <a:ea typeface="Times New Roman" pitchFamily="-109" charset="0"/>
              </a:rPr>
              <a:t> of the </a:t>
            </a:r>
            <a:r>
              <a:rPr kumimoji="0" lang="nl-NL" sz="1200" b="0" i="1" u="none" strike="noStrike" cap="none" normalizeH="0" baseline="0" dirty="0" err="1">
                <a:ln>
                  <a:noFill/>
                </a:ln>
                <a:effectLst/>
                <a:ea typeface="Times New Roman" pitchFamily="-109" charset="0"/>
              </a:rPr>
              <a:t>behavioural</a:t>
            </a:r>
            <a:r>
              <a:rPr kumimoji="0" lang="nl-NL" sz="1200" b="0" i="1" u="none" strike="noStrike" cap="none" normalizeH="0" baseline="0" dirty="0">
                <a:ln>
                  <a:noFill/>
                </a:ln>
                <a:effectLst/>
                <a:ea typeface="Times New Roman" pitchFamily="-109" charset="0"/>
              </a:rPr>
              <a:t> </a:t>
            </a:r>
            <a:r>
              <a:rPr kumimoji="0" lang="nl-NL" sz="1200" b="0" i="1" u="none" strike="noStrike" cap="none" normalizeH="0" baseline="0" dirty="0" err="1">
                <a:ln>
                  <a:noFill/>
                </a:ln>
                <a:effectLst/>
                <a:ea typeface="Times New Roman" pitchFamily="-109" charset="0"/>
              </a:rPr>
              <a:t>style</a:t>
            </a:r>
            <a:r>
              <a:rPr kumimoji="0" lang="nl-NL" sz="1200" b="0" i="1" u="none" strike="noStrike" cap="none" normalizeH="0" baseline="0" dirty="0">
                <a:ln>
                  <a:noFill/>
                </a:ln>
                <a:effectLst/>
                <a:ea typeface="Times New Roman" pitchFamily="-109" charset="0"/>
              </a:rPr>
              <a:t> model.</a:t>
            </a:r>
          </a:p>
        </p:txBody>
      </p:sp>
      <p:sp>
        <p:nvSpPr>
          <p:cNvPr id="6" name="Rectangle 5"/>
          <p:cNvSpPr/>
          <p:nvPr/>
        </p:nvSpPr>
        <p:spPr>
          <a:xfrm rot="16200000">
            <a:off x="2190057" y="3291080"/>
            <a:ext cx="4608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err="1" smtClean="0"/>
              <a:t>respons</a:t>
            </a:r>
            <a:r>
              <a:rPr lang="en-GB" sz="4000" dirty="0" smtClean="0"/>
              <a:t>      </a:t>
            </a:r>
            <a:r>
              <a:rPr lang="en-GB" sz="4000" dirty="0" err="1" smtClean="0"/>
              <a:t>iveness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01957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image.slidesharecdn.com/conflictmanagement-120727124510-phpapp02/95/slide-2-728.jpg?cb=13434113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707" y="332656"/>
            <a:ext cx="8139749" cy="6098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947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…resulting in 4 social types</a:t>
            </a:r>
            <a:endParaRPr lang="en-GB" dirty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6239748" y="6096000"/>
            <a:ext cx="2895601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-109" charset="0"/>
              </a:rPr>
              <a:t>Source</a:t>
            </a:r>
            <a:r>
              <a:rPr kumimoji="0" lang="nl-NL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-109" charset="0"/>
              </a:rPr>
              <a:t>: </a:t>
            </a:r>
            <a:r>
              <a:rPr kumimoji="0" lang="nl-NL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-109" charset="0"/>
              </a:rPr>
              <a:t>Darling</a:t>
            </a:r>
            <a:r>
              <a:rPr kumimoji="0" lang="nl-NL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-109" charset="0"/>
              </a:rPr>
              <a:t>, J. and Walker, W. 2001. </a:t>
            </a:r>
            <a:r>
              <a:rPr kumimoji="0" lang="nl-NL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-109" charset="0"/>
              </a:rPr>
              <a:t>Effective</a:t>
            </a:r>
            <a:r>
              <a:rPr kumimoji="0" lang="nl-NL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-109" charset="0"/>
              </a:rPr>
              <a:t> conflict management: </a:t>
            </a:r>
            <a:r>
              <a:rPr kumimoji="0" lang="nl-NL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-109" charset="0"/>
              </a:rPr>
              <a:t>Use</a:t>
            </a:r>
            <a:r>
              <a:rPr kumimoji="0" lang="nl-NL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-109" charset="0"/>
              </a:rPr>
              <a:t> of the </a:t>
            </a:r>
            <a:r>
              <a:rPr kumimoji="0" lang="nl-NL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-109" charset="0"/>
              </a:rPr>
              <a:t>behavioural</a:t>
            </a:r>
            <a:r>
              <a:rPr kumimoji="0" lang="nl-NL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-109" charset="0"/>
              </a:rPr>
              <a:t> </a:t>
            </a:r>
            <a:r>
              <a:rPr kumimoji="0" lang="nl-NL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-109" charset="0"/>
              </a:rPr>
              <a:t>style</a:t>
            </a:r>
            <a:r>
              <a:rPr kumimoji="0" lang="nl-NL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-109" charset="0"/>
              </a:rPr>
              <a:t> model.</a:t>
            </a:r>
          </a:p>
        </p:txBody>
      </p:sp>
      <p:sp>
        <p:nvSpPr>
          <p:cNvPr id="10" name="Quad Arrow 9"/>
          <p:cNvSpPr/>
          <p:nvPr/>
        </p:nvSpPr>
        <p:spPr>
          <a:xfrm>
            <a:off x="2057400" y="1752600"/>
            <a:ext cx="4952990" cy="4095750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 24"/>
          <p:cNvGrpSpPr/>
          <p:nvPr/>
        </p:nvGrpSpPr>
        <p:grpSpPr>
          <a:xfrm>
            <a:off x="1067465" y="4076700"/>
            <a:ext cx="3281594" cy="2019300"/>
            <a:chOff x="1067465" y="4229100"/>
            <a:chExt cx="3281594" cy="2019300"/>
          </a:xfrm>
        </p:grpSpPr>
        <p:grpSp>
          <p:nvGrpSpPr>
            <p:cNvPr id="4" name="Group 16"/>
            <p:cNvGrpSpPr/>
            <p:nvPr/>
          </p:nvGrpSpPr>
          <p:grpSpPr>
            <a:xfrm>
              <a:off x="1905001" y="4229100"/>
              <a:ext cx="2444058" cy="2019300"/>
              <a:chOff x="894593" y="2191226"/>
              <a:chExt cx="1982031" cy="1638300"/>
            </a:xfrm>
            <a:solidFill>
              <a:schemeClr val="bg1"/>
            </a:solidFill>
            <a:scene3d>
              <a:camera prst="orthographicFront"/>
              <a:lightRig rig="flat" dir="t"/>
            </a:scene3d>
          </p:grpSpPr>
          <p:sp>
            <p:nvSpPr>
              <p:cNvPr id="18" name="Rounded Rectangle 17"/>
              <p:cNvSpPr/>
              <p:nvPr/>
            </p:nvSpPr>
            <p:spPr>
              <a:xfrm>
                <a:off x="894593" y="2191226"/>
                <a:ext cx="1982031" cy="1638300"/>
              </a:xfrm>
              <a:prstGeom prst="roundRect">
                <a:avLst/>
              </a:prstGeom>
              <a:grpFill/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9" name="Rounded Rectangle 4"/>
              <p:cNvSpPr/>
              <p:nvPr/>
            </p:nvSpPr>
            <p:spPr>
              <a:xfrm>
                <a:off x="974568" y="2271201"/>
                <a:ext cx="1822081" cy="1478350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ZA" sz="2000" b="1" kern="12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Amiable</a:t>
                </a:r>
                <a:r>
                  <a:rPr lang="en-ZA" sz="1100" b="1" kern="12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/>
                </a:r>
                <a:br>
                  <a:rPr lang="en-ZA" sz="1100" b="1" kern="12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</a:br>
                <a:r>
                  <a:rPr lang="en-ZA" sz="1200" b="1" kern="12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(People-oriented)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ZA" sz="1100" b="1" kern="12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lvl="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ZA" sz="1200" b="1" kern="12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Strengths:</a:t>
                </a:r>
                <a:r>
                  <a:rPr lang="en-ZA" sz="1200" kern="12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Cooperative, loyal, supportive, diplomatic, easy-going, respectful, </a:t>
                </a:r>
                <a:r>
                  <a:rPr lang="en-ZA" sz="1200" kern="12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friendly</a:t>
                </a:r>
                <a:r>
                  <a:rPr lang="en-ZA" sz="1200" kern="12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.</a:t>
                </a:r>
              </a:p>
              <a:p>
                <a:pPr lvl="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ZA" sz="1200" b="1" kern="12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Weaknesses:  </a:t>
                </a:r>
                <a:r>
                  <a:rPr lang="en-ZA" sz="1200" b="0" kern="12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Conforming, permissive.</a:t>
                </a:r>
                <a:endParaRPr lang="en-ZA" sz="1200" kern="12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1067465" y="4343400"/>
              <a:ext cx="1218535" cy="1752600"/>
            </a:xfrm>
            <a:prstGeom prst="rect">
              <a:avLst/>
            </a:prstGeom>
          </p:spPr>
        </p:pic>
      </p:grpSp>
      <p:grpSp>
        <p:nvGrpSpPr>
          <p:cNvPr id="9" name="Group 23"/>
          <p:cNvGrpSpPr/>
          <p:nvPr/>
        </p:nvGrpSpPr>
        <p:grpSpPr>
          <a:xfrm>
            <a:off x="4763577" y="1371600"/>
            <a:ext cx="3770823" cy="2303254"/>
            <a:chOff x="4763577" y="1524000"/>
            <a:chExt cx="3770823" cy="2303254"/>
          </a:xfrm>
        </p:grpSpPr>
        <p:grpSp>
          <p:nvGrpSpPr>
            <p:cNvPr id="11" name="Group 13"/>
            <p:cNvGrpSpPr/>
            <p:nvPr/>
          </p:nvGrpSpPr>
          <p:grpSpPr>
            <a:xfrm>
              <a:off x="4763577" y="1676400"/>
              <a:ext cx="2371432" cy="2065077"/>
              <a:chOff x="3239418" y="247653"/>
              <a:chExt cx="1923134" cy="1675440"/>
            </a:xfrm>
            <a:solidFill>
              <a:schemeClr val="bg1"/>
            </a:solidFill>
            <a:scene3d>
              <a:camera prst="orthographicFront"/>
              <a:lightRig rig="fla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3239418" y="247653"/>
                <a:ext cx="1923134" cy="1675440"/>
              </a:xfrm>
              <a:prstGeom prst="roundRect">
                <a:avLst/>
              </a:prstGeom>
              <a:grpFill/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6" name="Rounded Rectangle 4"/>
              <p:cNvSpPr/>
              <p:nvPr/>
            </p:nvSpPr>
            <p:spPr>
              <a:xfrm>
                <a:off x="3321206" y="329441"/>
                <a:ext cx="1759558" cy="1511864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ZA" sz="2000" b="1" kern="12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Driver </a:t>
                </a:r>
                <a:br>
                  <a:rPr lang="en-ZA" sz="2000" b="1" kern="12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</a:br>
                <a:r>
                  <a:rPr lang="en-ZA" sz="1200" b="1" kern="12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(Action-oriented)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ZA" sz="1100" b="1" kern="12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lvl="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ZA" sz="1200" b="1" kern="12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Strengths:</a:t>
                </a:r>
                <a:r>
                  <a:rPr lang="en-ZA" sz="1200" kern="12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Independent, forthright, efficient, </a:t>
                </a:r>
                <a:r>
                  <a:rPr lang="en-ZA" sz="1200" kern="12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pragmatic, </a:t>
                </a:r>
                <a:r>
                  <a:rPr lang="en-ZA" sz="1200" kern="12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determined, decisive. </a:t>
                </a:r>
              </a:p>
              <a:p>
                <a:pPr lvl="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ZA" sz="1200" b="1" kern="12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Weaknesses:  </a:t>
                </a:r>
                <a:r>
                  <a:rPr lang="en-ZA" sz="1200" b="0" kern="12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Controling, dominating, insensitive. </a:t>
                </a:r>
                <a:endParaRPr lang="en-ZA" sz="1100" kern="12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40698" y="1524000"/>
              <a:ext cx="1693702" cy="2303254"/>
            </a:xfrm>
            <a:prstGeom prst="rect">
              <a:avLst/>
            </a:prstGeom>
          </p:spPr>
        </p:pic>
      </p:grpSp>
      <p:grpSp>
        <p:nvGrpSpPr>
          <p:cNvPr id="14" name="Group 22"/>
          <p:cNvGrpSpPr/>
          <p:nvPr/>
        </p:nvGrpSpPr>
        <p:grpSpPr>
          <a:xfrm>
            <a:off x="982280" y="1561141"/>
            <a:ext cx="3341101" cy="2019300"/>
            <a:chOff x="982280" y="1713541"/>
            <a:chExt cx="3341101" cy="2019300"/>
          </a:xfrm>
        </p:grpSpPr>
        <p:grpSp>
          <p:nvGrpSpPr>
            <p:cNvPr id="17" name="Group 10"/>
            <p:cNvGrpSpPr/>
            <p:nvPr/>
          </p:nvGrpSpPr>
          <p:grpSpPr>
            <a:xfrm>
              <a:off x="1905000" y="1713541"/>
              <a:ext cx="2418381" cy="2019300"/>
              <a:chOff x="923927" y="256688"/>
              <a:chExt cx="1961208" cy="1638300"/>
            </a:xfrm>
            <a:solidFill>
              <a:schemeClr val="bg1"/>
            </a:solidFill>
            <a:scene3d>
              <a:camera prst="orthographicFront"/>
              <a:lightRig rig="flat" dir="t"/>
            </a:scene3d>
          </p:grpSpPr>
          <p:sp>
            <p:nvSpPr>
              <p:cNvPr id="12" name="Rounded Rectangle 11"/>
              <p:cNvSpPr/>
              <p:nvPr/>
            </p:nvSpPr>
            <p:spPr>
              <a:xfrm>
                <a:off x="923927" y="256688"/>
                <a:ext cx="1961208" cy="1638300"/>
              </a:xfrm>
              <a:prstGeom prst="roundRect">
                <a:avLst/>
              </a:prstGeom>
              <a:grpFill/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3" name="Rounded Rectangle 4"/>
              <p:cNvSpPr/>
              <p:nvPr/>
            </p:nvSpPr>
            <p:spPr>
              <a:xfrm>
                <a:off x="1003902" y="336663"/>
                <a:ext cx="1801258" cy="1478350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ZA" sz="2000" b="1" kern="12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Analyser </a:t>
                </a:r>
                <a:br>
                  <a:rPr lang="en-ZA" sz="2000" b="1" kern="12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</a:br>
                <a:r>
                  <a:rPr lang="en-ZA" sz="1200" b="1" kern="12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(Process-oriented)</a:t>
                </a:r>
                <a:endParaRPr lang="en-ZA" sz="2000" b="1" kern="12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lvl="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ZA" sz="1200" b="1" kern="12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lvl="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ZA" sz="1200" b="1" kern="12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Strengths:</a:t>
                </a:r>
                <a:r>
                  <a:rPr lang="en-ZA" sz="1200" kern="12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Logical, dilligent, critical, systematic, prudent, serious. </a:t>
                </a:r>
              </a:p>
              <a:p>
                <a:pPr lvl="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ZA" sz="1200" b="1" kern="12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Weaknesses:</a:t>
                </a:r>
                <a:r>
                  <a:rPr lang="en-ZA" sz="1200" kern="12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 Demanding, tough, inflexible.</a:t>
                </a: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982280" y="1828800"/>
              <a:ext cx="1075120" cy="1752600"/>
            </a:xfrm>
            <a:prstGeom prst="rect">
              <a:avLst/>
            </a:prstGeom>
          </p:spPr>
        </p:pic>
      </p:grpSp>
      <p:grpSp>
        <p:nvGrpSpPr>
          <p:cNvPr id="20" name="Group 25"/>
          <p:cNvGrpSpPr/>
          <p:nvPr/>
        </p:nvGrpSpPr>
        <p:grpSpPr>
          <a:xfrm>
            <a:off x="4744277" y="4076700"/>
            <a:ext cx="3561523" cy="2019300"/>
            <a:chOff x="4744277" y="4229100"/>
            <a:chExt cx="3561523" cy="2019300"/>
          </a:xfrm>
        </p:grpSpPr>
        <p:grpSp>
          <p:nvGrpSpPr>
            <p:cNvPr id="23" name="Group 19"/>
            <p:cNvGrpSpPr/>
            <p:nvPr/>
          </p:nvGrpSpPr>
          <p:grpSpPr>
            <a:xfrm>
              <a:off x="4744277" y="4229100"/>
              <a:ext cx="2418523" cy="2019300"/>
              <a:chOff x="3220209" y="2191226"/>
              <a:chExt cx="1961323" cy="1638300"/>
            </a:xfrm>
            <a:solidFill>
              <a:schemeClr val="bg1"/>
            </a:solidFill>
            <a:scene3d>
              <a:camera prst="orthographicFront"/>
              <a:lightRig rig="flat" dir="t"/>
            </a:scene3d>
          </p:grpSpPr>
          <p:sp>
            <p:nvSpPr>
              <p:cNvPr id="21" name="Rounded Rectangle 20"/>
              <p:cNvSpPr/>
              <p:nvPr/>
            </p:nvSpPr>
            <p:spPr>
              <a:xfrm>
                <a:off x="3220209" y="2191226"/>
                <a:ext cx="1961323" cy="1638300"/>
              </a:xfrm>
              <a:prstGeom prst="roundRect">
                <a:avLst/>
              </a:prstGeom>
              <a:grpFill/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2" name="Rounded Rectangle 4"/>
              <p:cNvSpPr/>
              <p:nvPr/>
            </p:nvSpPr>
            <p:spPr>
              <a:xfrm>
                <a:off x="3300184" y="2271201"/>
                <a:ext cx="1801373" cy="1478350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ZA" sz="2000" b="1" kern="12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Expressive</a:t>
                </a:r>
                <a:r>
                  <a:rPr lang="en-ZA" sz="1100" b="1" kern="12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/>
                </a:r>
                <a:br>
                  <a:rPr lang="en-ZA" sz="1100" b="1" kern="12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</a:br>
                <a:r>
                  <a:rPr lang="en-ZA" sz="1200" b="1" kern="12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(Idea-oriented)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ZA" sz="1100" b="1" kern="12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lvl="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ZA" sz="1200" b="1" kern="12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Strengths: I</a:t>
                </a:r>
                <a:r>
                  <a:rPr lang="en-ZA" sz="1200" kern="12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maginative, outoing, enthusiastic, excitable, spontaneous, persuasive.  </a:t>
                </a:r>
              </a:p>
              <a:p>
                <a:pPr lvl="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ZA" sz="1200" b="1" kern="12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Weaknesses:  </a:t>
                </a:r>
                <a:r>
                  <a:rPr lang="en-ZA" sz="1200" b="0" kern="12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Undisciplined, unrealistic, disruptive.</a:t>
                </a:r>
                <a:endParaRPr lang="en-ZA" sz="1200" kern="12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8000" y="4405159"/>
              <a:ext cx="1447800" cy="17670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724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Activity:  Your Social Type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Try the quick self-Assessment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4572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D2E0FB-9306-459D-A066-B525F4ABB0EB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979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 social types</a:t>
            </a:r>
            <a:endParaRPr lang="en-GB" dirty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6239748" y="6096000"/>
            <a:ext cx="2895601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-109" charset="0"/>
              </a:rPr>
              <a:t>Source</a:t>
            </a:r>
            <a:r>
              <a:rPr kumimoji="0" lang="nl-NL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-109" charset="0"/>
              </a:rPr>
              <a:t>: </a:t>
            </a:r>
            <a:r>
              <a:rPr kumimoji="0" lang="nl-NL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-109" charset="0"/>
              </a:rPr>
              <a:t>Darling</a:t>
            </a:r>
            <a:r>
              <a:rPr kumimoji="0" lang="nl-NL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-109" charset="0"/>
              </a:rPr>
              <a:t>, J. and Walker, W. 2001. </a:t>
            </a:r>
            <a:r>
              <a:rPr kumimoji="0" lang="nl-NL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-109" charset="0"/>
              </a:rPr>
              <a:t>Effective</a:t>
            </a:r>
            <a:r>
              <a:rPr kumimoji="0" lang="nl-NL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-109" charset="0"/>
              </a:rPr>
              <a:t> conflict management: </a:t>
            </a:r>
            <a:r>
              <a:rPr kumimoji="0" lang="nl-NL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-109" charset="0"/>
              </a:rPr>
              <a:t>Use</a:t>
            </a:r>
            <a:r>
              <a:rPr kumimoji="0" lang="nl-NL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-109" charset="0"/>
              </a:rPr>
              <a:t> of the </a:t>
            </a:r>
            <a:r>
              <a:rPr kumimoji="0" lang="nl-NL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-109" charset="0"/>
              </a:rPr>
              <a:t>behavioural</a:t>
            </a:r>
            <a:r>
              <a:rPr kumimoji="0" lang="nl-NL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-109" charset="0"/>
              </a:rPr>
              <a:t> </a:t>
            </a:r>
            <a:r>
              <a:rPr kumimoji="0" lang="nl-NL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-109" charset="0"/>
              </a:rPr>
              <a:t>style</a:t>
            </a:r>
            <a:r>
              <a:rPr kumimoji="0" lang="nl-NL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-109" charset="0"/>
              </a:rPr>
              <a:t> model.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067465" y="4191000"/>
            <a:ext cx="1218535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40698" y="1371600"/>
            <a:ext cx="1693702" cy="2303254"/>
          </a:xfrm>
          <a:prstGeom prst="rect">
            <a:avLst/>
          </a:prstGeom>
        </p:spPr>
      </p:pic>
      <p:sp>
        <p:nvSpPr>
          <p:cNvPr id="13" name="Rounded Rectangle 4"/>
          <p:cNvSpPr/>
          <p:nvPr/>
        </p:nvSpPr>
        <p:spPr>
          <a:xfrm>
            <a:off x="2411760" y="1624808"/>
            <a:ext cx="4060505" cy="182215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28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What’s your main Type?</a:t>
            </a:r>
            <a:endParaRPr lang="en-ZA" sz="2800" b="1" kern="1200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982280" y="1676400"/>
            <a:ext cx="1075120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0" y="4252759"/>
            <a:ext cx="1447800" cy="176704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835696" y="4581128"/>
            <a:ext cx="52190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about some of your key team members?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64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pPr algn="l"/>
            <a:r>
              <a:rPr lang="en-GB" sz="4000" dirty="0" smtClean="0"/>
              <a:t>Caveat …</a:t>
            </a:r>
            <a:endParaRPr lang="en-GB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27407"/>
              </p:ext>
            </p:extLst>
          </p:nvPr>
        </p:nvGraphicFramePr>
        <p:xfrm>
          <a:off x="685800" y="1344459"/>
          <a:ext cx="7770814" cy="3956749"/>
        </p:xfrm>
        <a:graphic>
          <a:graphicData uri="http://schemas.openxmlformats.org/drawingml/2006/table">
            <a:tbl>
              <a:tblPr bandRow="1">
                <a:effectLst/>
                <a:tableStyleId>{8A107856-5554-42FB-B03E-39F5DBC370BA}</a:tableStyleId>
              </a:tblPr>
              <a:tblGrid>
                <a:gridCol w="3885407"/>
                <a:gridCol w="3885407"/>
              </a:tblGrid>
              <a:tr h="939229"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en-GB" sz="2000" dirty="0" err="1" smtClean="0">
                          <a:sym typeface="Wingdings"/>
                        </a:rPr>
                        <a:t></a:t>
                      </a:r>
                      <a:r>
                        <a:rPr lang="en-GB" sz="2000" dirty="0" smtClean="0">
                          <a:sym typeface="Wingdings"/>
                        </a:rPr>
                        <a:t>  </a:t>
                      </a:r>
                      <a:r>
                        <a:rPr lang="en-GB" sz="2000" dirty="0" smtClean="0"/>
                        <a:t>Creates a good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="1" baseline="0" dirty="0" smtClean="0"/>
                        <a:t>u</a:t>
                      </a:r>
                      <a:r>
                        <a:rPr lang="en-GB" sz="2000" b="1" dirty="0" smtClean="0"/>
                        <a:t>nderstanding </a:t>
                      </a:r>
                      <a:r>
                        <a:rPr lang="en-GB" sz="2000" dirty="0" smtClean="0"/>
                        <a:t>of individual behaviour, useful in many situations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en-GB" sz="2000" dirty="0" err="1" smtClean="0">
                          <a:sym typeface="Wingdings"/>
                        </a:rPr>
                        <a:t></a:t>
                      </a:r>
                      <a:r>
                        <a:rPr lang="en-GB" sz="2000" dirty="0" smtClean="0">
                          <a:sym typeface="Wingdings"/>
                        </a:rPr>
                        <a:t>  </a:t>
                      </a:r>
                      <a:r>
                        <a:rPr lang="en-GB" sz="2000" dirty="0" smtClean="0"/>
                        <a:t>It</a:t>
                      </a:r>
                      <a:r>
                        <a:rPr lang="en-GB" sz="2000" baseline="0" dirty="0" smtClean="0"/>
                        <a:t> might cause </a:t>
                      </a:r>
                      <a:r>
                        <a:rPr lang="en-GB" sz="2000" b="1" baseline="0" dirty="0" smtClean="0"/>
                        <a:t>rank issues </a:t>
                      </a:r>
                      <a:r>
                        <a:rPr lang="en-GB" sz="2000" baseline="0" dirty="0" smtClean="0"/>
                        <a:t>of one style feeling superior over the other</a:t>
                      </a:r>
                      <a:endParaRPr lang="en-GB" sz="2000" dirty="0"/>
                    </a:p>
                  </a:txBody>
                  <a:tcPr/>
                </a:tc>
              </a:tr>
              <a:tr h="939229"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en-GB" sz="2000" dirty="0" err="1" smtClean="0">
                          <a:sym typeface="Wingdings"/>
                        </a:rPr>
                        <a:t></a:t>
                      </a:r>
                      <a:r>
                        <a:rPr lang="en-GB" sz="2000" dirty="0" smtClean="0">
                          <a:sym typeface="Wingdings"/>
                        </a:rPr>
                        <a:t>  </a:t>
                      </a:r>
                      <a:r>
                        <a:rPr lang="en-GB" sz="2000" dirty="0" smtClean="0"/>
                        <a:t>It is concrete and </a:t>
                      </a:r>
                      <a:r>
                        <a:rPr lang="en-GB" sz="2000" b="1" dirty="0" smtClean="0"/>
                        <a:t>measurable</a:t>
                      </a:r>
                      <a:r>
                        <a:rPr lang="en-GB" sz="2000" dirty="0" smtClean="0"/>
                        <a:t>, as it is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dirty="0" smtClean="0"/>
                        <a:t>based</a:t>
                      </a:r>
                      <a:r>
                        <a:rPr lang="en-GB" sz="2000" baseline="0" dirty="0" smtClean="0"/>
                        <a:t> on observed behaviour</a:t>
                      </a:r>
                      <a:endParaRPr lang="en-GB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en-GB" sz="2000" dirty="0" err="1" smtClean="0">
                          <a:sym typeface="Wingdings"/>
                        </a:rPr>
                        <a:t></a:t>
                      </a:r>
                      <a:r>
                        <a:rPr lang="en-GB" sz="2000" dirty="0" smtClean="0">
                          <a:sym typeface="Wingdings"/>
                        </a:rPr>
                        <a:t>  </a:t>
                      </a:r>
                      <a:r>
                        <a:rPr lang="en-GB" sz="2000" dirty="0" smtClean="0"/>
                        <a:t>Choosing wrong </a:t>
                      </a:r>
                      <a:r>
                        <a:rPr lang="en-GB" sz="2000" b="1" dirty="0" smtClean="0"/>
                        <a:t>evaluators </a:t>
                      </a:r>
                      <a:r>
                        <a:rPr lang="en-GB" sz="2000" dirty="0" smtClean="0"/>
                        <a:t>influences the outcome</a:t>
                      </a:r>
                      <a:endParaRPr lang="en-GB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39229"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en-GB" sz="2000" dirty="0" err="1" smtClean="0">
                          <a:sym typeface="Wingdings"/>
                        </a:rPr>
                        <a:t></a:t>
                      </a:r>
                      <a:r>
                        <a:rPr lang="en-GB" sz="2000" dirty="0" smtClean="0">
                          <a:sym typeface="Wingdings"/>
                        </a:rPr>
                        <a:t>  </a:t>
                      </a:r>
                      <a:r>
                        <a:rPr lang="en-GB" sz="2000" dirty="0" smtClean="0"/>
                        <a:t>Helps to increase team </a:t>
                      </a:r>
                      <a:r>
                        <a:rPr lang="en-GB" sz="2000" b="1" dirty="0" smtClean="0"/>
                        <a:t>performance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en-GB" sz="2000" dirty="0" err="1" smtClean="0">
                          <a:sym typeface="Wingdings"/>
                        </a:rPr>
                        <a:t></a:t>
                      </a:r>
                      <a:r>
                        <a:rPr lang="en-GB" sz="2000" dirty="0" smtClean="0">
                          <a:sym typeface="Wingdings"/>
                        </a:rPr>
                        <a:t>  </a:t>
                      </a:r>
                      <a:r>
                        <a:rPr lang="en-GB" sz="2000" dirty="0" smtClean="0"/>
                        <a:t>Can</a:t>
                      </a:r>
                      <a:r>
                        <a:rPr lang="en-GB" sz="2000" baseline="0" dirty="0" smtClean="0"/>
                        <a:t> give a </a:t>
                      </a:r>
                      <a:r>
                        <a:rPr lang="en-GB" sz="2000" b="1" baseline="0" dirty="0" smtClean="0"/>
                        <a:t>false </a:t>
                      </a:r>
                      <a:r>
                        <a:rPr lang="en-GB" sz="2000" b="0" baseline="0" dirty="0" smtClean="0"/>
                        <a:t>sense </a:t>
                      </a:r>
                      <a:r>
                        <a:rPr lang="en-GB" sz="2000" baseline="0" dirty="0" smtClean="0"/>
                        <a:t>of understanding human behaviour</a:t>
                      </a:r>
                      <a:endParaRPr lang="en-GB" sz="2000" b="1" dirty="0"/>
                    </a:p>
                  </a:txBody>
                  <a:tcPr/>
                </a:tc>
              </a:tr>
              <a:tr h="640554"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en-GB" sz="2000" dirty="0" err="1" smtClean="0">
                          <a:sym typeface="Wingdings"/>
                        </a:rPr>
                        <a:t></a:t>
                      </a:r>
                      <a:r>
                        <a:rPr lang="en-GB" sz="2000" dirty="0" smtClean="0">
                          <a:sym typeface="Wingdings"/>
                        </a:rPr>
                        <a:t>  </a:t>
                      </a:r>
                      <a:r>
                        <a:rPr lang="en-GB" sz="2000" dirty="0" smtClean="0"/>
                        <a:t>The styles are </a:t>
                      </a:r>
                      <a:r>
                        <a:rPr lang="en-GB" sz="2000" b="1" dirty="0" smtClean="0"/>
                        <a:t>practical </a:t>
                      </a:r>
                      <a:r>
                        <a:rPr lang="en-GB" sz="2000" dirty="0" smtClean="0"/>
                        <a:t>and easy to apply in everyday</a:t>
                      </a:r>
                      <a:r>
                        <a:rPr lang="en-GB" sz="2000" baseline="0" dirty="0" smtClean="0"/>
                        <a:t> life</a:t>
                      </a:r>
                    </a:p>
                    <a:p>
                      <a:pPr>
                        <a:buFont typeface="Arial"/>
                        <a:buChar char="•"/>
                      </a:pPr>
                      <a:endParaRPr lang="en-GB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en-GB" sz="2000" dirty="0" err="1" smtClean="0">
                          <a:sym typeface="Wingdings"/>
                        </a:rPr>
                        <a:t></a:t>
                      </a:r>
                      <a:r>
                        <a:rPr lang="en-GB" sz="2000" dirty="0" smtClean="0">
                          <a:sym typeface="Wingdings"/>
                        </a:rPr>
                        <a:t>  </a:t>
                      </a:r>
                      <a:r>
                        <a:rPr lang="en-GB" sz="2000" dirty="0" smtClean="0"/>
                        <a:t>The tool we used has limited </a:t>
                      </a:r>
                      <a:r>
                        <a:rPr lang="en-GB" sz="2000" b="1" dirty="0" smtClean="0"/>
                        <a:t>accuracy</a:t>
                      </a:r>
                      <a:endParaRPr lang="en-GB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638800" y="5395693"/>
            <a:ext cx="2977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i="1" dirty="0" smtClean="0"/>
              <a:t>but we like it</a:t>
            </a:r>
            <a:r>
              <a:rPr lang="en-GB" sz="4000" dirty="0" smtClean="0"/>
              <a:t>!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70703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78180"/>
              </p:ext>
            </p:extLst>
          </p:nvPr>
        </p:nvGraphicFramePr>
        <p:xfrm>
          <a:off x="30832" y="116632"/>
          <a:ext cx="9144000" cy="10461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35720"/>
                <a:gridCol w="208280"/>
              </a:tblGrid>
              <a:tr h="6813377">
                <a:tc>
                  <a:txBody>
                    <a:bodyPr/>
                    <a:lstStyle/>
                    <a:p>
                      <a:endParaRPr lang="en-GB" sz="2400" b="1" kern="12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GB" sz="2400" b="1" kern="1200" dirty="0" smtClean="0">
                          <a:solidFill>
                            <a:srgbClr val="FF0000"/>
                          </a:solidFill>
                        </a:rPr>
                        <a:t>Analyser</a:t>
                      </a:r>
                      <a:r>
                        <a:rPr lang="en-GB" sz="2400" kern="1200" dirty="0" smtClean="0"/>
                        <a:t/>
                      </a:r>
                      <a:br>
                        <a:rPr lang="en-GB" sz="2400" kern="1200" dirty="0" smtClean="0"/>
                      </a:br>
                      <a:r>
                        <a:rPr lang="en-GB" sz="2400" b="1" kern="1200" dirty="0" smtClean="0"/>
                        <a:t>Talks about: Facts and figures; policies and systems; planning and forecasting; analysis and control.</a:t>
                      </a:r>
                      <a:r>
                        <a:rPr lang="nl-NL" sz="2400" b="1" dirty="0" smtClean="0"/>
                        <a:t> </a:t>
                      </a:r>
                    </a:p>
                    <a:p>
                      <a:endParaRPr lang="nl-NL" sz="12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 smtClean="0">
                          <a:solidFill>
                            <a:srgbClr val="FF0000"/>
                          </a:solidFill>
                        </a:rPr>
                        <a:t>Driver</a:t>
                      </a:r>
                      <a:r>
                        <a:rPr lang="en-GB" sz="2400" kern="1200" dirty="0" smtClean="0"/>
                        <a:t/>
                      </a:r>
                      <a:br>
                        <a:rPr lang="en-GB" sz="2400" kern="1200" dirty="0" smtClean="0"/>
                      </a:br>
                      <a:r>
                        <a:rPr lang="en-GB" sz="2400" b="1" kern="1200" dirty="0" smtClean="0"/>
                        <a:t>Talks about: Results, getting things done, performance, efficiency, productivity and achievements.</a:t>
                      </a:r>
                      <a:r>
                        <a:rPr lang="nl-NL" sz="2400" b="1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 smtClean="0">
                          <a:solidFill>
                            <a:srgbClr val="FF0000"/>
                          </a:solidFill>
                        </a:rPr>
                        <a:t>Amiable</a:t>
                      </a:r>
                      <a:r>
                        <a:rPr lang="en-GB" sz="2400" kern="1200" dirty="0" smtClean="0"/>
                        <a:t/>
                      </a:r>
                      <a:br>
                        <a:rPr lang="en-GB" sz="2400" kern="1200" dirty="0" smtClean="0"/>
                      </a:br>
                      <a:r>
                        <a:rPr lang="en-GB" sz="2400" b="1" kern="1200" dirty="0" smtClean="0"/>
                        <a:t>Talks about: Needs, emotions, beliefs; motivations and values; teamwork; team spirit; relationships.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/>
                    </a:p>
                    <a:p>
                      <a:r>
                        <a:rPr lang="en-GB" sz="2400" b="1" kern="1200" dirty="0" smtClean="0">
                          <a:solidFill>
                            <a:srgbClr val="FF0000"/>
                          </a:solidFill>
                        </a:rPr>
                        <a:t>Expressive</a:t>
                      </a:r>
                    </a:p>
                    <a:p>
                      <a:r>
                        <a:rPr lang="en-GB" sz="2400" b="1" kern="1200" dirty="0" smtClean="0"/>
                        <a:t>Talks about: Innovation, new ways of doing things, creativity, alternatives, grand designs and change.</a:t>
                      </a:r>
                      <a:r>
                        <a:rPr lang="nl-NL" sz="2400" b="1" dirty="0" smtClean="0"/>
                        <a:t> </a:t>
                      </a:r>
                      <a:endParaRPr lang="en-GB" sz="24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 smtClean="0"/>
                    </a:p>
                    <a:p>
                      <a:endParaRPr lang="en-GB" sz="2400" dirty="0" smtClean="0"/>
                    </a:p>
                    <a:p>
                      <a:endParaRPr lang="en-GB" sz="2400" dirty="0" smtClean="0"/>
                    </a:p>
                    <a:p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</a:tr>
              <a:tr h="360330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b="1" dirty="0" smtClean="0"/>
                        <a:t> </a:t>
                      </a:r>
                      <a:endParaRPr lang="en-GB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69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THE INTERACTION OF STYLES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1"/>
            <a:ext cx="88569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 smtClean="0"/>
              <a:t>Style </a:t>
            </a:r>
            <a:r>
              <a:rPr lang="en-GB" sz="1800" b="1" dirty="0"/>
              <a:t>flexing is the ability to adjust your style to meet that of your colleague/customer. Consider how you are alike and/or different when collaborating in any joint effort. </a:t>
            </a:r>
            <a:endParaRPr lang="en-GB" sz="1800" b="1" dirty="0" smtClean="0"/>
          </a:p>
          <a:p>
            <a:pPr marL="0" indent="0">
              <a:buNone/>
            </a:pPr>
            <a:endParaRPr lang="en-GB" sz="1800" b="1" dirty="0" smtClean="0"/>
          </a:p>
          <a:p>
            <a:pPr marL="0" indent="0">
              <a:buNone/>
            </a:pPr>
            <a:r>
              <a:rPr lang="en-GB" sz="1800" b="1" dirty="0" smtClean="0"/>
              <a:t>Styles </a:t>
            </a:r>
            <a:r>
              <a:rPr lang="en-GB" sz="1800" b="1" dirty="0"/>
              <a:t>	</a:t>
            </a:r>
            <a:r>
              <a:rPr lang="en-GB" sz="1800" b="1" dirty="0" smtClean="0"/>
              <a:t>		Shared </a:t>
            </a:r>
            <a:r>
              <a:rPr lang="en-GB" sz="1800" b="1" dirty="0"/>
              <a:t>Dimension 	</a:t>
            </a:r>
            <a:r>
              <a:rPr lang="en-GB" sz="1800" b="1" dirty="0" smtClean="0"/>
              <a:t> 	Conflict </a:t>
            </a:r>
            <a:r>
              <a:rPr lang="en-GB" sz="1800" b="1" dirty="0"/>
              <a:t>	</a:t>
            </a:r>
            <a:r>
              <a:rPr lang="en-GB" sz="1800" b="1" dirty="0" smtClean="0"/>
              <a:t>	Agreement </a:t>
            </a:r>
            <a:r>
              <a:rPr lang="en-GB" sz="1800" b="1" dirty="0"/>
              <a:t>	</a:t>
            </a:r>
          </a:p>
          <a:p>
            <a:pPr marL="0" indent="0">
              <a:buNone/>
            </a:pPr>
            <a:r>
              <a:rPr lang="en-GB" sz="1800" b="1" dirty="0"/>
              <a:t>Analytical vs. Amiable 	Low Assertiveness 	</a:t>
            </a:r>
            <a:r>
              <a:rPr lang="en-GB" sz="1800" b="1" dirty="0" smtClean="0"/>
              <a:t>	Priorities </a:t>
            </a:r>
            <a:r>
              <a:rPr lang="en-GB" sz="1800" b="1" dirty="0"/>
              <a:t>	</a:t>
            </a:r>
            <a:r>
              <a:rPr lang="en-GB" sz="1800" b="1" dirty="0" smtClean="0"/>
              <a:t>	Pace </a:t>
            </a:r>
            <a:r>
              <a:rPr lang="en-GB" sz="1800" b="1" dirty="0"/>
              <a:t>	</a:t>
            </a:r>
          </a:p>
          <a:p>
            <a:pPr marL="0" indent="0">
              <a:buNone/>
            </a:pPr>
            <a:r>
              <a:rPr lang="en-GB" sz="1800" b="1" dirty="0"/>
              <a:t>Driver vs. Expressive 	High Assertiveness 	</a:t>
            </a:r>
            <a:r>
              <a:rPr lang="en-GB" sz="1800" b="1" dirty="0" smtClean="0"/>
              <a:t>	Priorities </a:t>
            </a:r>
            <a:r>
              <a:rPr lang="en-GB" sz="1800" b="1" dirty="0"/>
              <a:t>	</a:t>
            </a:r>
            <a:r>
              <a:rPr lang="en-GB" sz="1800" b="1" dirty="0" smtClean="0"/>
              <a:t>	Pace </a:t>
            </a:r>
            <a:r>
              <a:rPr lang="en-GB" sz="1800" b="1" dirty="0"/>
              <a:t>	</a:t>
            </a:r>
          </a:p>
          <a:p>
            <a:pPr marL="0" indent="0">
              <a:buNone/>
            </a:pPr>
            <a:r>
              <a:rPr lang="en-GB" sz="1800" b="1" dirty="0"/>
              <a:t>Analytical vs. Driver 	Low Responsiveness 	</a:t>
            </a:r>
            <a:r>
              <a:rPr lang="en-GB" sz="1800" b="1" dirty="0" smtClean="0"/>
              <a:t>Pace </a:t>
            </a:r>
            <a:r>
              <a:rPr lang="en-GB" sz="1800" b="1" dirty="0"/>
              <a:t>	</a:t>
            </a:r>
            <a:r>
              <a:rPr lang="en-GB" sz="1800" b="1" dirty="0" smtClean="0"/>
              <a:t>	Priorities </a:t>
            </a:r>
            <a:r>
              <a:rPr lang="en-GB" sz="1800" b="1" dirty="0"/>
              <a:t>	</a:t>
            </a:r>
          </a:p>
          <a:p>
            <a:pPr marL="0" indent="0">
              <a:buNone/>
            </a:pPr>
            <a:r>
              <a:rPr lang="en-GB" sz="1800" b="1" dirty="0"/>
              <a:t>Amiable vs. Expressive 	High Responsiveness 	Pace 	</a:t>
            </a:r>
            <a:r>
              <a:rPr lang="en-GB" sz="1800" b="1" dirty="0" smtClean="0"/>
              <a:t>	Priorities </a:t>
            </a:r>
            <a:r>
              <a:rPr lang="en-GB" sz="1800" b="1" dirty="0"/>
              <a:t>	</a:t>
            </a:r>
          </a:p>
          <a:p>
            <a:pPr marL="0" indent="0">
              <a:buNone/>
            </a:pPr>
            <a:r>
              <a:rPr lang="en-GB" sz="1800" b="1" dirty="0"/>
              <a:t>Analytical vs. Expressive 	None 	</a:t>
            </a:r>
            <a:r>
              <a:rPr lang="en-GB" sz="1800" b="1" dirty="0" smtClean="0"/>
              <a:t>		Both </a:t>
            </a:r>
            <a:r>
              <a:rPr lang="en-GB" sz="1800" b="1" dirty="0"/>
              <a:t>	</a:t>
            </a:r>
            <a:r>
              <a:rPr lang="en-GB" sz="1800" b="1" dirty="0" smtClean="0"/>
              <a:t>	None </a:t>
            </a:r>
            <a:r>
              <a:rPr lang="en-GB" sz="1800" b="1" dirty="0"/>
              <a:t>	</a:t>
            </a:r>
          </a:p>
          <a:p>
            <a:pPr marL="0" indent="0">
              <a:buNone/>
            </a:pPr>
            <a:r>
              <a:rPr lang="en-GB" sz="1800" b="1" dirty="0"/>
              <a:t>Amiable vs. Driver 	</a:t>
            </a:r>
            <a:r>
              <a:rPr lang="en-GB" sz="1800" b="1" dirty="0" smtClean="0"/>
              <a:t>	None </a:t>
            </a:r>
            <a:r>
              <a:rPr lang="en-GB" sz="1800" b="1" dirty="0"/>
              <a:t>	</a:t>
            </a:r>
            <a:r>
              <a:rPr lang="en-GB" sz="1800" b="1" dirty="0" smtClean="0"/>
              <a:t>		Both </a:t>
            </a:r>
            <a:r>
              <a:rPr lang="en-GB" sz="1800" b="1" dirty="0"/>
              <a:t>	</a:t>
            </a:r>
            <a:r>
              <a:rPr lang="en-GB" sz="1800" b="1" dirty="0" smtClean="0"/>
              <a:t>	None </a:t>
            </a:r>
            <a:r>
              <a:rPr lang="en-GB" sz="1800" b="1" dirty="0"/>
              <a:t>	</a:t>
            </a:r>
          </a:p>
          <a:p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88287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Persuading …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07503" y="1484784"/>
          <a:ext cx="8928992" cy="4752528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4464496"/>
                <a:gridCol w="4464496"/>
              </a:tblGrid>
              <a:tr h="361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Analysers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Expressives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63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Be careful with your facts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Work out the details in advance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Reduce risk factors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Be systematic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Use concrete/practical examples</a:t>
                      </a:r>
                      <a:endParaRPr lang="en-GB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Present a global picture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Give them interesting ideas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Show possibilities for the future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Indicate where challenges lie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Be confident and enthusiastic/up beat</a:t>
                      </a:r>
                      <a:endParaRPr lang="en-GB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22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Drivers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Amiables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05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Be logical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Indicate costs and benefits/pros and cons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Stress the need for competence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Draw clear conclusions</a:t>
                      </a:r>
                      <a:endParaRPr lang="en-GB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Be sensitive and friendly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Explain the value and importance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Show concern for people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Listen and show appreciation</a:t>
                      </a:r>
                      <a:endParaRPr lang="en-GB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92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Managing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4213" y="1620316"/>
            <a:ext cx="7772400" cy="504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4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40000"/>
              </a:spcBef>
              <a:spcAft>
                <a:spcPct val="0"/>
              </a:spcAft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sz="4000" b="1" kern="0" dirty="0" smtClean="0">
                <a:solidFill>
                  <a:srgbClr val="333399"/>
                </a:solidFill>
              </a:rPr>
              <a:t>The main reason why people are difficult or resistant to change …</a:t>
            </a:r>
          </a:p>
          <a:p>
            <a:pPr lvl="0"/>
            <a:r>
              <a:rPr lang="en-GB" sz="8800" b="1" kern="0" dirty="0" smtClean="0">
                <a:solidFill>
                  <a:srgbClr val="FF0000"/>
                </a:solidFill>
              </a:rPr>
              <a:t>FEAR</a:t>
            </a:r>
          </a:p>
          <a:p>
            <a:pPr marL="0" lvl="0" indent="0">
              <a:buNone/>
            </a:pPr>
            <a:endParaRPr lang="en-GB" sz="4000" b="1" kern="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4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Managing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4213" y="1620316"/>
            <a:ext cx="7772400" cy="504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4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40000"/>
              </a:spcBef>
              <a:spcAft>
                <a:spcPct val="0"/>
              </a:spcAft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lvl="0">
              <a:buNone/>
            </a:pPr>
            <a:r>
              <a:rPr lang="en-GB" altLang="en-US" sz="2000" kern="0" dirty="0">
                <a:solidFill>
                  <a:srgbClr val="333399"/>
                </a:solidFill>
              </a:rPr>
              <a:t>Whether difficult people act passively or aggressively, or swing </a:t>
            </a:r>
          </a:p>
          <a:p>
            <a:pPr lvl="0">
              <a:buNone/>
            </a:pPr>
            <a:r>
              <a:rPr lang="en-GB" altLang="en-US" sz="2000" kern="0" dirty="0">
                <a:solidFill>
                  <a:srgbClr val="333399"/>
                </a:solidFill>
              </a:rPr>
              <a:t>between both, they are no doubt motivated by fear. They’re </a:t>
            </a:r>
          </a:p>
          <a:p>
            <a:pPr lvl="0">
              <a:buNone/>
            </a:pPr>
            <a:r>
              <a:rPr lang="en-GB" altLang="en-US" sz="2000" kern="0" dirty="0">
                <a:solidFill>
                  <a:srgbClr val="333399"/>
                </a:solidFill>
              </a:rPr>
              <a:t>insecure and lack confidence. They worry about having enough </a:t>
            </a:r>
          </a:p>
          <a:p>
            <a:pPr lvl="0">
              <a:buNone/>
            </a:pPr>
            <a:r>
              <a:rPr lang="en-GB" altLang="en-US" sz="2000" kern="0" dirty="0">
                <a:solidFill>
                  <a:srgbClr val="333399"/>
                </a:solidFill>
              </a:rPr>
              <a:t>attention, recognition, and control.</a:t>
            </a:r>
          </a:p>
          <a:p>
            <a:pPr lvl="0">
              <a:buNone/>
            </a:pPr>
            <a:endParaRPr lang="en-GB" altLang="en-US" sz="2000" kern="0" dirty="0">
              <a:solidFill>
                <a:srgbClr val="333399"/>
              </a:solidFill>
            </a:endParaRPr>
          </a:p>
          <a:p>
            <a:pPr lvl="0">
              <a:buNone/>
            </a:pPr>
            <a:r>
              <a:rPr lang="en-GB" altLang="en-US" sz="2000" kern="0" dirty="0">
                <a:solidFill>
                  <a:srgbClr val="333399"/>
                </a:solidFill>
              </a:rPr>
              <a:t>Fear is a root that holds difficult people fast in their world. Their fear </a:t>
            </a:r>
          </a:p>
          <a:p>
            <a:pPr lvl="0">
              <a:buNone/>
            </a:pPr>
            <a:r>
              <a:rPr lang="en-GB" altLang="en-US" sz="2000" kern="0" dirty="0">
                <a:solidFill>
                  <a:srgbClr val="333399"/>
                </a:solidFill>
              </a:rPr>
              <a:t>may cause them to be needy, self-indulgent, and unaware of what </a:t>
            </a:r>
          </a:p>
          <a:p>
            <a:pPr lvl="0">
              <a:buNone/>
            </a:pPr>
            <a:r>
              <a:rPr lang="en-GB" altLang="en-US" sz="2000" kern="0" dirty="0">
                <a:solidFill>
                  <a:srgbClr val="333399"/>
                </a:solidFill>
              </a:rPr>
              <a:t>is going on around them. They may resist change, or insist on </a:t>
            </a:r>
          </a:p>
          <a:p>
            <a:pPr lvl="0">
              <a:buNone/>
            </a:pPr>
            <a:r>
              <a:rPr lang="en-GB" altLang="en-US" sz="2000" kern="0" dirty="0">
                <a:solidFill>
                  <a:srgbClr val="333399"/>
                </a:solidFill>
              </a:rPr>
              <a:t>being right, knowledgeable, and victorious all the time. They see </a:t>
            </a:r>
          </a:p>
          <a:p>
            <a:pPr lvl="0">
              <a:buNone/>
            </a:pPr>
            <a:r>
              <a:rPr lang="en-GB" altLang="en-US" sz="2000" kern="0" dirty="0">
                <a:solidFill>
                  <a:srgbClr val="333399"/>
                </a:solidFill>
              </a:rPr>
              <a:t>themselves as victims and spend a lot of energy looking for </a:t>
            </a:r>
          </a:p>
          <a:p>
            <a:pPr lvl="0">
              <a:buNone/>
            </a:pPr>
            <a:r>
              <a:rPr lang="en-GB" altLang="en-US" sz="2000" kern="0" dirty="0">
                <a:solidFill>
                  <a:srgbClr val="333399"/>
                </a:solidFill>
              </a:rPr>
              <a:t>evidence to support their view.</a:t>
            </a:r>
          </a:p>
        </p:txBody>
      </p:sp>
    </p:spTree>
    <p:extLst>
      <p:ext uri="{BB962C8B-B14F-4D97-AF65-F5344CB8AC3E}">
        <p14:creationId xmlns:p14="http://schemas.microsoft.com/office/powerpoint/2010/main" val="213246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Managing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4213" y="1620316"/>
            <a:ext cx="7772400" cy="504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4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40000"/>
              </a:spcBef>
              <a:spcAft>
                <a:spcPct val="0"/>
              </a:spcAft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lvl="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200" b="1" i="1" dirty="0" smtClean="0">
                <a:solidFill>
                  <a:srgbClr val="7030A0"/>
                </a:solidFill>
                <a:latin typeface="Calibri"/>
              </a:rPr>
              <a:t>Why change fails</a:t>
            </a:r>
            <a:r>
              <a:rPr lang="en-US" altLang="en-US" sz="32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altLang="en-US" sz="3200" dirty="0" smtClean="0">
                <a:solidFill>
                  <a:srgbClr val="7030A0"/>
                </a:solidFill>
                <a:latin typeface="Calibri"/>
              </a:rPr>
              <a:t>….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prstClr val="black"/>
                </a:solidFill>
                <a:latin typeface="Calibri"/>
              </a:rPr>
              <a:t>People </a:t>
            </a:r>
            <a:r>
              <a:rPr lang="en-US" altLang="en-US" sz="3200" dirty="0">
                <a:solidFill>
                  <a:prstClr val="black"/>
                </a:solidFill>
                <a:latin typeface="Calibri"/>
              </a:rPr>
              <a:t>– inertia; disengagement; </a:t>
            </a:r>
            <a:r>
              <a:rPr lang="en-US" altLang="en-US" sz="3200" b="1" u="sng" dirty="0">
                <a:solidFill>
                  <a:srgbClr val="FF0000"/>
                </a:solidFill>
                <a:latin typeface="Calibri"/>
              </a:rPr>
              <a:t>fear</a:t>
            </a:r>
            <a:r>
              <a:rPr lang="en-US" altLang="en-US" sz="3200" dirty="0">
                <a:solidFill>
                  <a:prstClr val="black"/>
                </a:solidFill>
                <a:latin typeface="Calibri"/>
              </a:rPr>
              <a:t>; lack of skills; work load (or perceived work load).  Remember – success breeds comfort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prstClr val="black"/>
                </a:solidFill>
                <a:latin typeface="Calibri"/>
              </a:rPr>
              <a:t>Communication (either lack of, or inappropriate or poorly timed)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prstClr val="black"/>
                </a:solidFill>
                <a:latin typeface="Calibri"/>
              </a:rPr>
              <a:t>Vision too complicated or too vague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prstClr val="black"/>
                </a:solidFill>
                <a:latin typeface="Calibri"/>
              </a:rPr>
              <a:t>Plan not fit for purpose</a:t>
            </a:r>
          </a:p>
          <a:p>
            <a:pPr lvl="0"/>
            <a:endParaRPr lang="en-GB" sz="4400" b="1" kern="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4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core values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Let’s take a look at your core values 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64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Managing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4213" y="1620316"/>
            <a:ext cx="7772400" cy="504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4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40000"/>
              </a:spcBef>
              <a:spcAft>
                <a:spcPct val="0"/>
              </a:spcAft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lvl="0" indent="0" algn="ctr" eaLnBrk="0" hangingPunct="0">
              <a:spcBef>
                <a:spcPct val="20000"/>
              </a:spcBef>
              <a:buNone/>
            </a:pPr>
            <a:r>
              <a:rPr lang="en-GB" sz="4800" kern="0" dirty="0">
                <a:solidFill>
                  <a:srgbClr val="FF0000"/>
                </a:solidFill>
                <a:latin typeface="Arial"/>
                <a:ea typeface="MS PGothic" pitchFamily="34" charset="-128"/>
              </a:rPr>
              <a:t>"</a:t>
            </a:r>
            <a:r>
              <a:rPr lang="en-GB" sz="4800" i="1" kern="0" dirty="0">
                <a:solidFill>
                  <a:srgbClr val="FF0000"/>
                </a:solidFill>
                <a:latin typeface="Arial"/>
                <a:ea typeface="MS PGothic" pitchFamily="34" charset="-128"/>
              </a:rPr>
              <a:t>It is not the strongest of the species that survives, nor the most intelligent, but the one most responsive to change</a:t>
            </a:r>
            <a:r>
              <a:rPr lang="en-GB" sz="4800" kern="0" dirty="0">
                <a:solidFill>
                  <a:srgbClr val="FF0000"/>
                </a:solidFill>
                <a:latin typeface="Arial"/>
                <a:ea typeface="MS PGothic" pitchFamily="34" charset="-128"/>
              </a:rPr>
              <a:t>" </a:t>
            </a:r>
            <a:endParaRPr lang="en-GB" sz="4800" kern="0" dirty="0" smtClean="0">
              <a:solidFill>
                <a:srgbClr val="FF0000"/>
              </a:solidFill>
              <a:latin typeface="Arial"/>
              <a:ea typeface="MS PGothic" pitchFamily="34" charset="-128"/>
            </a:endParaRPr>
          </a:p>
          <a:p>
            <a:pPr marL="0" lvl="0" indent="0" eaLnBrk="0" hangingPunct="0">
              <a:spcBef>
                <a:spcPct val="20000"/>
              </a:spcBef>
              <a:buNone/>
            </a:pPr>
            <a:endParaRPr lang="en-GB" sz="2800" kern="0" dirty="0" smtClean="0">
              <a:solidFill>
                <a:schemeClr val="tx1"/>
              </a:solidFill>
              <a:latin typeface="Arial"/>
              <a:ea typeface="MS PGothic" pitchFamily="34" charset="-128"/>
            </a:endParaRPr>
          </a:p>
          <a:p>
            <a:pPr marL="0" lvl="0" indent="0" eaLnBrk="0" hangingPunct="0">
              <a:spcBef>
                <a:spcPct val="20000"/>
              </a:spcBef>
              <a:buNone/>
            </a:pPr>
            <a:r>
              <a:rPr lang="en-GB" sz="2800" kern="0" dirty="0" smtClean="0">
                <a:solidFill>
                  <a:schemeClr val="tx1"/>
                </a:solidFill>
                <a:latin typeface="Arial"/>
                <a:ea typeface="MS PGothic" pitchFamily="34" charset="-128"/>
              </a:rPr>
              <a:t>Charles </a:t>
            </a:r>
            <a:r>
              <a:rPr lang="en-GB" sz="2800" kern="0" dirty="0">
                <a:solidFill>
                  <a:schemeClr val="tx1"/>
                </a:solidFill>
                <a:latin typeface="Arial"/>
                <a:ea typeface="MS PGothic" pitchFamily="34" charset="-128"/>
              </a:rPr>
              <a:t>Darwin</a:t>
            </a:r>
          </a:p>
          <a:p>
            <a:pPr lvl="0"/>
            <a:endParaRPr lang="en-GB" sz="4400" b="1" kern="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9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Conversations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4213" y="1620316"/>
            <a:ext cx="7772400" cy="504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4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40000"/>
              </a:spcBef>
              <a:spcAft>
                <a:spcPct val="0"/>
              </a:spcAft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endParaRPr lang="en-GB" sz="4400" b="1" i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en-GB" sz="4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OFTEN HAPPENS …</a:t>
            </a:r>
            <a:endParaRPr lang="en-GB" sz="4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210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Conversations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4213" y="1620316"/>
            <a:ext cx="7772400" cy="504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4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40000"/>
              </a:spcBef>
              <a:spcAft>
                <a:spcPct val="0"/>
              </a:spcAft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457200" lvl="0" indent="-457200">
              <a:buFont typeface="+mj-lt"/>
              <a:buAutoNum type="arabicPeriod"/>
            </a:pPr>
            <a:r>
              <a:rPr lang="en-GB" sz="2800" kern="0" dirty="0" smtClean="0">
                <a:solidFill>
                  <a:srgbClr val="333399"/>
                </a:solidFill>
              </a:rPr>
              <a:t>Avoid </a:t>
            </a:r>
            <a:r>
              <a:rPr lang="en-GB" sz="2800" kern="0" dirty="0">
                <a:solidFill>
                  <a:srgbClr val="333399"/>
                </a:solidFill>
              </a:rPr>
              <a:t>the conflict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800" kern="0" dirty="0">
                <a:solidFill>
                  <a:srgbClr val="333399"/>
                </a:solidFill>
              </a:rPr>
              <a:t>Deny the conflict; wait until it goes away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800" kern="0" dirty="0">
                <a:solidFill>
                  <a:srgbClr val="333399"/>
                </a:solidFill>
              </a:rPr>
              <a:t>Change the subject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800" kern="0" dirty="0">
                <a:solidFill>
                  <a:srgbClr val="333399"/>
                </a:solidFill>
              </a:rPr>
              <a:t>React emotionally: Become aggressive, abusive, hysterical, or frightening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800" kern="0" dirty="0">
                <a:solidFill>
                  <a:srgbClr val="333399"/>
                </a:solidFill>
              </a:rPr>
              <a:t>Find someone to blame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800" kern="0" dirty="0">
                <a:solidFill>
                  <a:srgbClr val="333399"/>
                </a:solidFill>
              </a:rPr>
              <a:t>Make excuses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800" kern="0" dirty="0">
                <a:solidFill>
                  <a:srgbClr val="333399"/>
                </a:solidFill>
              </a:rPr>
              <a:t>Let someone else deal with it</a:t>
            </a:r>
          </a:p>
        </p:txBody>
      </p:sp>
    </p:spTree>
    <p:extLst>
      <p:ext uri="{BB962C8B-B14F-4D97-AF65-F5344CB8AC3E}">
        <p14:creationId xmlns:p14="http://schemas.microsoft.com/office/powerpoint/2010/main" val="240575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Conversations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4213" y="1620316"/>
            <a:ext cx="7772400" cy="504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4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40000"/>
              </a:spcBef>
              <a:spcAft>
                <a:spcPct val="0"/>
              </a:spcAft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en-GB" sz="4400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avoid a difficult meeting</a:t>
            </a:r>
          </a:p>
          <a:p>
            <a:pPr marL="0" lvl="0" indent="0">
              <a:buNone/>
            </a:pPr>
            <a:r>
              <a:rPr lang="en-GB" sz="4400" kern="0" dirty="0" smtClean="0">
                <a:solidFill>
                  <a:srgbClr val="333399"/>
                </a:solidFill>
              </a:rPr>
              <a:t>Do it </a:t>
            </a:r>
            <a:r>
              <a:rPr lang="en-GB" sz="4400" i="1" u="sng" kern="0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</a:p>
          <a:p>
            <a:pPr marL="0" lvl="0" indent="0">
              <a:buNone/>
            </a:pPr>
            <a:r>
              <a:rPr lang="en-GB" sz="4400" kern="0" dirty="0" smtClean="0">
                <a:solidFill>
                  <a:srgbClr val="333399"/>
                </a:solidFill>
              </a:rPr>
              <a:t>Your pupils deserve it!</a:t>
            </a:r>
            <a:endParaRPr lang="en-GB" sz="4400" kern="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41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Conversations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4213" y="1620316"/>
            <a:ext cx="7772400" cy="504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4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40000"/>
              </a:spcBef>
              <a:spcAft>
                <a:spcPct val="0"/>
              </a:spcAft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sz="4400" b="1" kern="0" dirty="0" smtClean="0">
                <a:solidFill>
                  <a:schemeClr val="tx1"/>
                </a:solidFill>
              </a:rPr>
              <a:t>Language</a:t>
            </a:r>
          </a:p>
          <a:p>
            <a:pPr lvl="0"/>
            <a:r>
              <a:rPr lang="en-GB" sz="4400" b="1" kern="0" dirty="0" smtClean="0">
                <a:solidFill>
                  <a:schemeClr val="tx1"/>
                </a:solidFill>
              </a:rPr>
              <a:t>Assertiveness</a:t>
            </a:r>
          </a:p>
          <a:p>
            <a:pPr lvl="0"/>
            <a:r>
              <a:rPr lang="en-GB" sz="4400" b="1" kern="0" dirty="0" smtClean="0">
                <a:solidFill>
                  <a:schemeClr val="tx1"/>
                </a:solidFill>
              </a:rPr>
              <a:t>Planning</a:t>
            </a:r>
            <a:endParaRPr lang="en-GB" sz="4400" b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0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Conversations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4213" y="1620316"/>
            <a:ext cx="7772400" cy="504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4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40000"/>
              </a:spcBef>
              <a:spcAft>
                <a:spcPct val="0"/>
              </a:spcAft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sz="4400" b="1" kern="0" dirty="0" smtClean="0">
                <a:solidFill>
                  <a:schemeClr val="tx1"/>
                </a:solidFill>
              </a:rPr>
              <a:t>Body Language</a:t>
            </a:r>
          </a:p>
          <a:p>
            <a:pPr lvl="0"/>
            <a:r>
              <a:rPr lang="en-GB" sz="4400" b="1" kern="0" dirty="0" smtClean="0">
                <a:solidFill>
                  <a:schemeClr val="tx1"/>
                </a:solidFill>
              </a:rPr>
              <a:t>Bridge Language</a:t>
            </a:r>
          </a:p>
          <a:p>
            <a:pPr lvl="0"/>
            <a:r>
              <a:rPr lang="en-GB" sz="4400" b="1" kern="0" dirty="0" smtClean="0">
                <a:solidFill>
                  <a:schemeClr val="tx1"/>
                </a:solidFill>
              </a:rPr>
              <a:t>Barrier Language</a:t>
            </a:r>
          </a:p>
          <a:p>
            <a:pPr lvl="0"/>
            <a:r>
              <a:rPr lang="en-GB" sz="4400" b="1" kern="0" dirty="0" smtClean="0">
                <a:solidFill>
                  <a:schemeClr val="tx1"/>
                </a:solidFill>
              </a:rPr>
              <a:t>Listening</a:t>
            </a:r>
            <a:endParaRPr lang="en-GB" sz="4400" b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0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Conversations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10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4038600" cy="3744416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“You’re not going to like this…”</a:t>
            </a:r>
          </a:p>
          <a:p>
            <a:pPr marL="0" indent="0">
              <a:buNone/>
            </a:pPr>
            <a:endParaRPr lang="en-GB" sz="3600" dirty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Stop interrupting me!”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12"/>
          <p:cNvSpPr txBox="1">
            <a:spLocks/>
          </p:cNvSpPr>
          <p:nvPr/>
        </p:nvSpPr>
        <p:spPr>
          <a:xfrm>
            <a:off x="4644008" y="1844824"/>
            <a:ext cx="4038600" cy="65527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This is calculated to cause fear and uncertainty.  AVOID!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b="1" dirty="0" smtClean="0">
                <a:solidFill>
                  <a:srgbClr val="00B050"/>
                </a:solidFill>
              </a:rPr>
              <a:t>“Can you hold on a minute?  I want to finish before I lose my train of thought.”</a:t>
            </a:r>
            <a:endParaRPr lang="en-GB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0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Conversations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10"/>
          <p:cNvSpPr>
            <a:spLocks noGrp="1"/>
          </p:cNvSpPr>
          <p:nvPr>
            <p:ph sz="half" idx="1"/>
          </p:nvPr>
        </p:nvSpPr>
        <p:spPr>
          <a:xfrm>
            <a:off x="467544" y="1656928"/>
            <a:ext cx="4038600" cy="47244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Us</a:t>
            </a:r>
            <a:r>
              <a:rPr lang="en-GB" sz="2000" b="1" dirty="0" smtClean="0"/>
              <a:t>, </a:t>
            </a:r>
            <a:r>
              <a:rPr lang="en-US" sz="2000" b="1" dirty="0" smtClean="0"/>
              <a:t>We</a:t>
            </a:r>
            <a:r>
              <a:rPr lang="en-GB" sz="2000" b="1" dirty="0" smtClean="0"/>
              <a:t>, </a:t>
            </a:r>
            <a:r>
              <a:rPr lang="en-US" sz="2000" b="1" dirty="0" smtClean="0"/>
              <a:t>Our</a:t>
            </a:r>
            <a:endParaRPr lang="en-GB" sz="2000" b="1" dirty="0"/>
          </a:p>
          <a:p>
            <a:r>
              <a:rPr lang="en-US" sz="2000" b="1" dirty="0" smtClean="0"/>
              <a:t>Can, May, Might, Could</a:t>
            </a:r>
            <a:endParaRPr lang="en-GB" sz="2000" b="1" dirty="0"/>
          </a:p>
          <a:p>
            <a:r>
              <a:rPr lang="en-US" sz="2000" b="1" dirty="0"/>
              <a:t>Let’s talk</a:t>
            </a:r>
            <a:endParaRPr lang="en-GB" sz="2000" b="1" dirty="0"/>
          </a:p>
          <a:p>
            <a:r>
              <a:rPr lang="en-US" sz="2000" b="1" dirty="0" smtClean="0"/>
              <a:t>Appreciate, Understand </a:t>
            </a:r>
            <a:endParaRPr lang="en-GB" sz="2000" b="1" dirty="0"/>
          </a:p>
          <a:p>
            <a:r>
              <a:rPr lang="en-US" sz="2000" b="1" dirty="0" smtClean="0"/>
              <a:t>Alternatives, Options, Perspective </a:t>
            </a:r>
            <a:endParaRPr lang="en-GB" sz="2000" b="1" dirty="0"/>
          </a:p>
          <a:p>
            <a:r>
              <a:rPr lang="en-US" sz="2000" b="1" dirty="0"/>
              <a:t>What do you need</a:t>
            </a:r>
            <a:r>
              <a:rPr lang="en-US" sz="2000" b="1" dirty="0" smtClean="0"/>
              <a:t>?</a:t>
            </a:r>
            <a:endParaRPr lang="en-GB" sz="2000" b="1" dirty="0"/>
          </a:p>
          <a:p>
            <a:r>
              <a:rPr lang="en-US" sz="2000" b="1" dirty="0"/>
              <a:t>What do you think</a:t>
            </a:r>
            <a:r>
              <a:rPr lang="en-US" sz="2000" b="1" dirty="0" smtClean="0"/>
              <a:t>?</a:t>
            </a:r>
          </a:p>
          <a:p>
            <a:r>
              <a:rPr lang="en-US" sz="2000" b="1" dirty="0" smtClean="0"/>
              <a:t>How can we?</a:t>
            </a:r>
            <a:endParaRPr lang="en-GB" sz="2000" b="1" dirty="0"/>
          </a:p>
          <a:p>
            <a:r>
              <a:rPr lang="en-US" sz="2000" b="1" dirty="0"/>
              <a:t>Help me </a:t>
            </a:r>
            <a:r>
              <a:rPr lang="en-US" sz="2000" b="1" dirty="0" smtClean="0"/>
              <a:t>understand</a:t>
            </a:r>
            <a:endParaRPr lang="en-GB" sz="2000" b="1" dirty="0"/>
          </a:p>
          <a:p>
            <a:r>
              <a:rPr lang="en-US" sz="2000" b="1" dirty="0"/>
              <a:t>What would you say to</a:t>
            </a:r>
            <a:r>
              <a:rPr lang="en-US" sz="2000" b="1" dirty="0" smtClean="0"/>
              <a:t>…?</a:t>
            </a:r>
          </a:p>
          <a:p>
            <a:r>
              <a:rPr lang="en-US" sz="2000" b="1" dirty="0" smtClean="0"/>
              <a:t>How do you want things to be?</a:t>
            </a:r>
          </a:p>
          <a:p>
            <a:r>
              <a:rPr lang="en-US" sz="2000" b="1" dirty="0" smtClean="0"/>
              <a:t>I want to resolve this with you</a:t>
            </a:r>
            <a:endParaRPr lang="en-GB" sz="2000" b="1" dirty="0"/>
          </a:p>
        </p:txBody>
      </p:sp>
      <p:sp>
        <p:nvSpPr>
          <p:cNvPr id="5" name="Content Placeholder 12"/>
          <p:cNvSpPr txBox="1">
            <a:spLocks/>
          </p:cNvSpPr>
          <p:nvPr/>
        </p:nvSpPr>
        <p:spPr>
          <a:xfrm>
            <a:off x="4644008" y="1584920"/>
            <a:ext cx="4038600" cy="50844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Me, I, Everybody</a:t>
            </a:r>
            <a:endParaRPr lang="en-GB" sz="2000" b="1" dirty="0" smtClean="0"/>
          </a:p>
          <a:p>
            <a:r>
              <a:rPr lang="en-US" sz="2000" b="1" dirty="0" smtClean="0"/>
              <a:t>Should, Need to, Have to, Got to</a:t>
            </a:r>
            <a:endParaRPr lang="en-GB" sz="2000" b="1" dirty="0" smtClean="0"/>
          </a:p>
          <a:p>
            <a:r>
              <a:rPr lang="en-US" sz="2000" b="1" dirty="0" smtClean="0"/>
              <a:t>Waste of time</a:t>
            </a:r>
            <a:endParaRPr lang="en-GB" sz="2000" b="1" dirty="0" smtClean="0"/>
          </a:p>
          <a:p>
            <a:r>
              <a:rPr lang="en-US" sz="2000" b="1" dirty="0" smtClean="0"/>
              <a:t>Your problem is</a:t>
            </a:r>
          </a:p>
          <a:p>
            <a:r>
              <a:rPr lang="en-US" sz="2000" b="1" dirty="0" smtClean="0"/>
              <a:t>Opinion </a:t>
            </a:r>
          </a:p>
          <a:p>
            <a:r>
              <a:rPr lang="en-US" sz="2000" b="1" dirty="0" smtClean="0"/>
              <a:t>You always, Never</a:t>
            </a:r>
            <a:endParaRPr lang="en-GB" sz="2000" b="1" dirty="0" smtClean="0"/>
          </a:p>
          <a:p>
            <a:r>
              <a:rPr lang="en-US" sz="2000" b="1" dirty="0" smtClean="0"/>
              <a:t>Yes BUT</a:t>
            </a:r>
          </a:p>
          <a:p>
            <a:r>
              <a:rPr lang="en-US" sz="2000" b="1" dirty="0" smtClean="0"/>
              <a:t>Why are you?</a:t>
            </a:r>
            <a:endParaRPr lang="en-GB" sz="2000" b="1" dirty="0" smtClean="0"/>
          </a:p>
          <a:p>
            <a:r>
              <a:rPr lang="en-US" sz="2000" b="1" dirty="0" smtClean="0"/>
              <a:t>Out of the question</a:t>
            </a:r>
            <a:endParaRPr lang="en-GB" sz="2000" b="1" dirty="0" smtClean="0"/>
          </a:p>
          <a:p>
            <a:r>
              <a:rPr lang="en-US" sz="2000" b="1" dirty="0" smtClean="0"/>
              <a:t>That’s my final word</a:t>
            </a:r>
            <a:r>
              <a:rPr lang="en-GB" sz="2000" b="1" dirty="0" smtClean="0"/>
              <a:t>, </a:t>
            </a:r>
            <a:r>
              <a:rPr lang="en-US" sz="2000" b="1" dirty="0" smtClean="0"/>
              <a:t>non-negotiable</a:t>
            </a:r>
            <a:endParaRPr lang="en-GB" sz="2000" b="1" dirty="0" smtClean="0"/>
          </a:p>
          <a:p>
            <a:r>
              <a:rPr lang="en-US" sz="2000" b="1" dirty="0" smtClean="0"/>
              <a:t>You don’t understand, listen</a:t>
            </a:r>
            <a:endParaRPr lang="en-GB" sz="2000" b="1" dirty="0" smtClean="0"/>
          </a:p>
          <a:p>
            <a:r>
              <a:rPr lang="en-US" sz="2000" b="1" dirty="0" smtClean="0"/>
              <a:t>I’ve heard all this before</a:t>
            </a:r>
            <a:endParaRPr lang="en-GB" sz="2000" b="1" dirty="0" smtClean="0"/>
          </a:p>
          <a:p>
            <a:r>
              <a:rPr lang="en-US" sz="2000" b="1" dirty="0" smtClean="0"/>
              <a:t>You wouldn’t understand</a:t>
            </a:r>
            <a:endParaRPr lang="en-GB" sz="2000" b="1" dirty="0" smtClean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6491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Conversations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12"/>
          <p:cNvSpPr txBox="1">
            <a:spLocks/>
          </p:cNvSpPr>
          <p:nvPr/>
        </p:nvSpPr>
        <p:spPr>
          <a:xfrm>
            <a:off x="4644008" y="1584920"/>
            <a:ext cx="4038600" cy="50844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57025" y="2302260"/>
            <a:ext cx="8373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How good are your Listening Skills?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63425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9668807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2"/>
          <p:cNvSpPr txBox="1">
            <a:spLocks/>
          </p:cNvSpPr>
          <p:nvPr/>
        </p:nvSpPr>
        <p:spPr>
          <a:xfrm>
            <a:off x="899592" y="160338"/>
            <a:ext cx="8229600" cy="89239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3 step assertiveness</a:t>
            </a:r>
            <a:r>
              <a:rPr kumimoji="0" lang="en-GB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kumimoji="0" lang="en-GB" sz="4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0760" y="1357298"/>
            <a:ext cx="2387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 understand the situation is ....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0272" y="4221088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(avoid BUT) the way forward is....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4143380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Therefore, can I suggest....</a:t>
            </a:r>
          </a:p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(try to give options) 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674" name="AutoShape 2" descr="data:image/jpeg;base64,/9j/4AAQSkZJRgABAQAAAQABAAD/2wCEAAkGBhISEBQUEhQVFRQUFBYVFBIVFxUUFxUVFxUVFRgUFBcXHScgGxojGRQVIDEhIycpLCwsFh8xNTAqNSYrLCkBCQoKDgwOGg8PGiwkHyQpMSksMCwsKiwpKiwsLCwsLCwpKSwsLCwsLCwsLCwtLCksLCwsKSwsLCkpKSwpLCwsLP/AABEIAOEA4QMBIgACEQEDEQH/xAAcAAEAAgIDAQAAAAAAAAAAAAAABgcEBQEDCAL/xABHEAACAQIDBAYGBwUGBgMBAAABAgMAEQQSIQUGEzEHIkFRYXEyQnKBkbEUM1JiobLBCCNTotFDg5LC4fAVJDRjc4JkhPFE/8QAGQEBAAMBAQAAAAAAAAAAAAAAAAIDBAEF/8QAKREBAAICAgEDAwMFAAAAAAAAAAECAxESMSEEEyJBYXEyUYEjJDNCQ//aAAwDAQACEQMRAD8AvGlKUClKUClKUClKUClKUClKUClKUClKUClKUClKUClcVzQKUpQKUpQKUpQKUpQKUpQKUpQKUpQKVxel6DmlKUClfLvYE92tavZe9GHxClo5FsLXuVHMXGt65uN6d19W2pWsm3mwienicOvtTRj5tWtxXSTsuP0sbh//AFkD/kvXXElpUExXTZshOWILnuSKU/iVA/GtJjf2icCv1UGIkPiI4x+LE/hXdSLWri9ULtH9o7EH6jCRJ3GR3l/BQlRTafTLtaa4+kcIHshRI/5rFvxrvGRfG3+kfDYSZ4pXVWS2huTqoa9lHjWt2f0v4OTOc7ERo0jgRtfIvNkHrW0uPG9U1uVs58djf+d40gaMuGkaQF7FF9M6kAN2Hurq2wq4Dasqxg8OGUrkJLXiZRmQk6m6sRWK24yTXc7jz9miIjjvS5+jDpDbacuIBUgQhSCSOtnZwDlA6ui8rnnVhCqb6CtnCDG7RjBuoWAxt9qNjKyN71Iq5a01iIjwot2UpSpOFKUoFKUoFKUoFKUoFKUoFKUoK96Q9/JtnygZHEbKMkgQFWbXMucmwYaac7Gtdu70yJM4DAjkMrAAk96MNCfA61ZeOwMc0bRyorowsyOAykeINVNvBugkMeMwmDVuuFMcZa/XfK2UMx5X5XPvrLmjj8ome1+P5eJha2ztqRzrmjYEdo7R4EdlZdeZdhb84rAy5JhIrIbNmBWRPB1b0h4HWrr3U6Q4MUq5mVWOgYHqse7X0W8DVlck9WQmn1hKMa1o3PcjH4A14pP6CvZW8c2XB4lvs4eY/CNjXjU/oPlWmittNh7tzYriGLhKsWXPJLJHCi5zlUFnIFyQdPCtrhej7FMzCRo4Mkk8chlZup9HiE0rkIGugVl1F7lhavvd7aeBXASQ4l5g0mKjmdIo1biRQxsFizs6hLtI+tmtYaVt8b0qlld4lePEPHOA4y2jkxGKSRyupJAghijB56GpTsY+D6LmYluO0kQw8c6vhsPNPI4lleJVWFsjA3jc3NhYXrpbdfA4cB8Y+LCzSyRQoscUcqCEhJZZ0Yta0pKiMG5yE3HKsjF9JcUpxBlwsjnESQyyf8zJGM0UJjydRcxjLPIwXMAMw7q1OG3+mjhEccUKmPjCCch2mw6Tkl0iYtb1jZmBYXNjc1zyN/u9sPBTQYFDhhxcbiZMOZ3llJEcSx5540BVVcmQhQQwBUc63O7Qil4E02EhwyQ415cOqRZJDhsLh5pphIx1lAZYBmb1ide6rztmdlgQOQMNm4GTqshZ+IWBXUtmN789B3Vtn2LtfHvxGixk7FcvEdZSMv2czaAa8uVJgWlsDbfHmwqpNJPE0EuI4uIkEk4laWON4nA0jVcgso0Oa9V50lrba2K9tT8YozUq6OdwMdgcTxsXFw0dOGoLxsxbMri6qTYWU86yuknoxnk+k7RjcOCVY4cKcwjRAjuGvqRkzWtyv3V58x/cT+Gj/lH5bLoCxvEM4PpRwxRk96CSVk+Gdl8lFXHVL/s+CMCci/EZgj66ZAMyad98+vj4VdArTSY1qFNt78lKUqaJSlKBSlKBSlKBSlKBSlKBSlKDi9QvFg/8Sf8A8uHH8qGt3tDeqGGQxtmLLa4C6agHnfuIrQpMsmPzg6NLEbHmMqAG48xWLPkrOqxPncNGKsxuZj6NxvTuPhNoJbERgsBZZl6sieTdo8DceFVbtToVx2EYyYCZZh/Ce0bkdxucj/FfCrxBrmtcxE9qImYUfs7f+YQz4DGq8LyQvFlkBDx51KZkzekuvI+4munZPQHBiAzrjJAoYADhJexVWBvm7m7qsnpJ2XDLg/3sauVkjyllBK3cA5TzFx3V97q4+CHDtnkjjGewDOiABURe0+FVVtNMnGJ8aWzqacvuhkP7OOEHpYnEHyES/NTWdD+z1swek+JbzkQflQVLcX0h7Mj9LG4byEqOfgpNaXGdN2x4+WJLnuSKU/iVA/GtG5UvnDdB2yE5wO/tzS/JWArbYTox2VH6OCgPtpxPzk1Dsb+0bgFvwoMRIfERxj8xP4VHsd+0pMfqcHGvjJIz/gqr864LvweyoIhaKKOMdyIqflArKrzFj+nna0noyRRf+OJT+MmauN1elrFLigca82KjeyFM7AqSR1o0UhSeyxHlauWnUbdjtfu08Tmy5gAFOYX0sdR39xNc4baiskkVxcxOy2IN9DmHmOfvqJNPBGrYmKQNB1lMDoDIs/8ADBcZ47a3RuWtrCojDvZImJRmDFmdX6ugRdU0W2q2JFu7WvIxc/c5ttorw0sLcLAxxkCNFS4JOVVW5y8zYa86nQqIbmRi625BG18ioqX1t9J/j/lR6j9RSlK1qClKUClKUClKUClKUClKUCuDXNKCu9+dkzLOZU1EhUDkApAVTmNr8hm8bEVB9pbR4siwQyTF+RmjcKSe2wsUyC3h4HtN6Y7ApNG0ci5kcWZdRceY1HuqAbX6PosGrS4bNlJGdWOYqv3W55b9hJ51gy4eMzerVjyb1WVT7YxO2oWKJjsTJl5osrrIB7AbUewWFRWfe/Hm4fF4onkQZpfgRmq1t5dj8aLOn1iDl9odq+faP9agmJkSX65A+lg97SDs0kGp8mzDwqeL1HKPKF8Wp8InPtKV/Tkd/adm+ZrHJre4vdu+sDhv+29kf3H0W+IPhWmnw7IxV1KsOasCCPMGtcWielMxMOu9cUpXXClc2pag4q0eiHc7M306ZeqhIw6n1pBzl8l5D73s1D9y91Wx2KWMXEa9eaQeqg52+8eQ8T4Gr6xGISCELGnVQLHFCguWOipGg7Sf6nzxerzcY4V7lpwY9/KeoRPpHx0EORz/ANS5AuDbMndJ9rwJ1W3doYpG6kZ0NwxLe82v79Pwrv2t0b7bx87SthigJ04jxpYeyWuOzs7BXcu4mLwkV3ZJWBPFhjuxUC1nVuTnncDsAteoe17dIi0+XefK3iE66Nt6AsoSQ+n1L9zEjKffYDztVrivOW6mBmnxkMeHvfOru1gV4asrFiderp7yygV6NFaPTxqulWWdztzSlK0KilKUClKUClKUClKUClKUClK6psUiWzMq35ZiBfyv50HbXzIgIIIuCLEHtHdXzFOrC6sGHeCD8q7DQVpt3ZRws1h9W2qH7vap8Re3laurB7m4HGgxypw5bEpNEQjOvaGFsrMO8i5HlU/23slcREUOh5o32W7D5dh8DVewl4pMp6ro2nerL2+I+YPjXmXr7F+UdS2Vn3aa+qPbe6F8ZDc4Z1xCd31cgHsk5T7iPKmyt1cLeFMWpdY3PFza3BBFgDqihrHq2NgedXLsfaYniDcmGjr3N/Q8x4GozvrsPKfpEY7uKB36Wf8AQ+499X5YnjF8aqs+eNmRH0V7ItcYKH+Y/rX2vRbskf8A8UHvUn5muncvb1wIHP8A4ie4amP3akeGnZUvBrRjvF67hVas1nUo9H0ebMXlgcL74Y2+YrNj3cwcQuuGw6W7VhjXl5LW0JqO7x7W/s1PtHx7q5lyxjryl2lJvOoavauPDMcoCqOwWAA17vjX3udsvjOMW46gBXCqe46NOfFhov3dfWrU4TZ5xk/A14SWbEuNOqdVgB+0/M9y37xU+xmKSCLMQAFFlUaeAUd36CsXp8e5nNdpy21Ht1YO8e1hEmVT12HZ2L3+ZqJbJ2WcXOU/sksZ27+1YQe9uZ7l9oVjYzFSzzBU60srWQHlfmXbuRRqfAW5kVYOxdkJhoVjS5tcs59J3OrO3iT8NByFTpE57856jpG39KvGO5dWyd28NhmkaCJYzKcz5eR8AOSi5JsLC5JtrW0pSt7KUpSgUpSgUpSgUpSgUpSgUpSgVAN999cPhcbFFKHZhGG6iqbZ3PMlh/DFT415z39x3G2ziG7ElEQ8olVD/MG+NRtOoW4aRe2pW1uFvNBipcSIgwK8J2DKFPWDLfQm/oVM6pHofxeTajoeUuFP+JHUj8C1XdSvRlrFLagqK74bEzLxkHWUde3ao9b3fLyqVVwVvUclIvXUoVtNZ3CtdlbVmiUumXiZbMhuykA6ciNR+ppNvDtmQWGGUqw5iIlWU92ZrWIrJ3g2WcNNdR+7a5Xw7092lvCtvurte1omPVa/DPcdSY/mR7x3VhwXmlpx2aslOVedUBlw2MgKl43jJ1XRBqpBBHcRpW7wO1dsT34TXy2zfUKdRzsRe1wdfCp9tjZS4iIo3mrfZYcj/vsqpjsvGRTOq4iSJwStlLDS97Ag8uRq+39K37Qpj5x926x0e2EsXmy35DiIPyitZhji1cKxEsspyQxlme8h1zNpoirmZj3DxrYviDHHaSVnyKS8sjEnvJ1JsPCvrBbgT4wLiZJ3w5df3cSp1kiOozHMLM2jEdmg7Koi057cY/StmsYq7ntOtgbFTCQBAbnV5ZToZJG1eRvM/AADsqJb0bdEjE3tGgJB8O1j51rMbuxHhZBeZ5nXU5tACeXabnt94rY7pbD+kTGVh+5ikuAbkSzqeevqRkA92f2DVmSedvar/KNI4xzs3u5mwDEpnlW00osFPOKK9xH7R9JvGw9UVJ64tXNbK1isahntMzO5KUpUnClKUClKUClKUClKUClKUClKUHViZwiM7aKqlie4KLn8BXljDTmWfiN6UjtI3m7Fj+JNehekzaHB2VimHNo+EPOUiL/Oa8/bPjtMo7h+lV3bPSx3Lf7l4zhbYwTdjO0R/vFdB+LD4V6IBry7Pi+DNh5R/ZTI/wDgkVv0r1CpqVUPUx8tvqlKVJmYe1dnLPEyN28j9luwiq84bROyPoVOtuwjUMp+BFWdUd3s2LxF4qDroOt95f6j5XrH6nDyjlHcNGHJxnjPUs/Ye1eNH1vTXRrdvc48Db43HZUa3oxcbT3QDMqlC/fr+nK/ia1uC2kUayuBIVawvqy9o+OoPYda18iyzSJBD9bKSAeYiQenMw7lB072IHbWa2a2WsU15XVxxS02cbNaOfGIkv8A08TjiH1Xl0KRt/21bKW8coPbVk7b2sIIi3rHRR49/uqE7c3VGDycEEwkBddTn7cx7c2p8yfCtdtDaLuFBLSEBY0UasxJsqL3sSQL+88qnW84YnHryjasZJi2/D7gw8mLxAiQkM92kk7Y479aT2ieqvjryU1Z+BwSQxrHGoVEUKqjsA/3zrV7qbv/AEWHrWM0hDTOOWa1gi/cQaD3nmTW8rXhxcI89s+S/OfHRSlKvVlKUoFKUoFKUoFKUoFKUoFKUoFKVwaCtenLHWwuHhHOXEBj7MSk/mZKqjZ4/wCYqc9L+M4m1IIgdIMOWPg0jE/ljX41B9kazt76qt29H08aoxtuLdPeR8avzdrexmjwCSoB9Lw4aORXLXZI1ZgwKCxOvaaobbHon2qsXdPHX2bseXtw+PbDse5ZDKvyZK7VV6mPELipXArmrGMrGx+MWJGduQHLvPYB4k1kE1X+9e3uK+RD1FNhbtPa36D/AFqnNk9uu1mOnOdNRIUaYyZRmBJW3qgk3A8NT8akW7OJjSdnKqDMFRpO0FSSov8AZJY+8itPufu99MdpnJEEedIbG3FlsVeXxVNVHYWzdwrmSJoJWjfsNj3EdjDwI1rzdZMcxdt+F91bPfLb+Y8FD1Qese9u7yHz8qh+yomjeOQAxqozYa9+TE/vteYbUD7t/tVvMDuwcTiQjfUWzyG4u6gj9yO3rE6n7NxzYVMt5dgDEQ2UASJrH2D2PAG3uNqvilstZyb/AApm1aTFWZsXaqzxBxoeTr9lhzHl2jwIrYVWOwNsth5bm9vRkXtKg932lN7e8dtWVDKGUMpBDAEEciDqCK1YcvOPPajJTjP2dlKUq9WUpSgUpSgUpSgUpSgUpSgUpSgVwa5rHx2LEUTyN6MaM58lBY/Kg8/7y43jbWx0vYrmJfKICL5qfjWl2CP3hNfGzZi0Usjek7Fj5scx/EmvvYHpH31TPb1aRqNOjavot51YnQVhY54JkkzNwMQkqRljkDMmj5RzN4zqarnaR9LzqZ9AGNy43ExfxIA9vGOQD5SmpR2pzeayvVpAOZA89K6jtCL+In+Jf61Bn3a2h33/AL3+prFxmFxkC5pSwF7Xzo1z3AX1rLfPlr54eFMYqT/ske9m8ISPhxsCzjVlN7L5jtP9agmGwD4qdcOhK5hmmk5cOG9jY/bb0V8yeyu47wy5lGd7uyooy3LOxsFAANzW44GOHOJ9O9EP+Wss5MmS3Kar4pWldRKaSyw4TDiwCRRKFRF5WAsqLVa4nabz4gc3eQmyqL2CgsbdyqoOvzJrvk3lIHXdbDUhkWw8dVrZYfEzI2YQ5WtbMISptcG1woNrgfAVLJmtk18fCNMcU8xPl0bKx5RgQbEai/LyPgRof9KsDB4sSIGXt5juPaDUIbaAGrxxDxZMup8TWZBvDkHVEYvzA0ufc1Rw5rYp8x4cyU59PnfbYFj9IjHdxQPhn+QPuPfTc7buUiFz1WP7sn1XPNPI9njcdor52fvHNLi8smUYYI3EYr1NVIAd2uBckC1xe9aLaOACTsmHbjJbMOEeIVBOgbJcggjQnnYGr9zv3aR+UIjx7dlq0qL4TfSCGJRjpUw8ltOMRGZAPXUNa/jbt863+z9oxTxrLC6yRvcq6m4YAkXB8wa9CJ3G2aY14ZNK1uyt48NiXmSCQO2Hk4cwAYZH16puBf0TqLjStlXXClKUClKUClKUClKUClKUCoj0rbR4OyMUQbF0EI/vWCH+UtUuqqun7aNsNhoBzkmLn2Y0I/NIvwrk9JUjdoVZGcuH867Nh9tY07WjArv2QdDVT1IY2OOrVuOiPHcLbOH7pBJEf/aNiP5lWtHi21Nde7uO4OOw0v8ADxELHyEi3/C9djtTk8xL1qzAC50A1JPdVXb2bw8eU5T+7W4Xy7WPn8reNb/freHKOAh1P1h7h2L7+34dtVs88byhJfqks0/Wy5hzWG/Zm9b7t+0is3qMnKeEdfVRirqOUpz0c7vZ2+nSjSxGEU9iHRsQfF+S/d19atpv1vEIk4EZ67Drkeqp7PM/LzqMY/pAxTx3w8bLF6Ksi8OPlyWR+dgPVrS7JwOJxuKCNIBmu8rLduHHyMjO2pc+iunM31Cmuzf4+3Rzj55WSDcXd76TNx5B+5hfqg8pZ1PPxWM/F/YrO6UcLMZ9nNHPLFFJiDhpUiaUZjKuZHKxkZspjbQ9/depbg8TBAixRrlSNQqheQA+fn21X/TnMz4GKaGVkOHxCSEDMCWPVRh4qxv761UpFI1Cm1ptO5Srf7bjYfZeJdFkaRYSA2RgAzWTiHSwyls3uqj+hKAPtVXfNIYopHSMFSWc2S9nYDRXY+4VJH/aKLRcOXApJmTLJeayvcWbq8M2U3OlzoaqvZm2Hw2LXE4YFDHJnjUkvZbn92xsMwK3U8ri9TRXv04YyV9mrHkMEbzpxJJbFbKGZVtCXIuwB1A9GsHoEw6x4XEmAxTyNMvEKu8eVAnUBDxhuZkN7W59xqNbf6b5sVh5YJsBGYpFKvdpOrqBmvbQqxXXsNqgu5m+eI2ZiONBla6lHje+R1OvWAI1BsQR/WgnHTbE8mPjbFN9HXgBYlAaYEBmLNnUAXzHUcwMvfVv7jyFtnYX6M8LQiBFRrOTdRlOYXHWzA3HfeqA316V59pwiKfD4dcrZ0kQSZ0PI2JcixGhFu7uFY253SfjdmxvFhzGyO2bLKpcK1rEpZha4tfyFcgWp0ULh8LtTGYbj4h8TIC0qSwLEueNyxZWEjZriQkd4N6t+vN252/0uM3gwU+JWJHJaAtEpTOHjdED3JvZmA//AAV6QBro5pSlApSlApSlApSlApSlAqg+nDaPE2nHEOUMC39qRmc/yiOr7Nef9+N1sTiNoYjERlXV5LAXysAgEYHW0IsnO9ct0txTEW3KGYmTQCszZhsDXbPunjP4Dnyyn5Gs3Z+6mMt9Q/vyj5mqtN/Ov7o/ijqa42Jsc4icLyRetI3ct+Q8TyHx7K3M+52KLaoq+06/5Sa3OAwiYaHLcfalflc219wGg/1qrLfhH3V7iW0xc8ksiqnXmmayBuRY3Jdz2KouxPcPKp3sbc/Z2EUEoJ5Rq80g4hL+s6q3VW57h8a0e5mxSinESqRLKLIjCxihvcKR2M1gx/8AUdlSapYcXGu57llyX3Oo6QXereNsVNdQSt8kMY5m5AVQPtMf92FSfd3Y/wBGhykgyOc0rDkWtYKv3FGg955saYbdyBJzOobOSx1YlQWFiVQ6DQnyrZ1OmPjMzPaNr7iIhkQ4115EfAVGOlXEtLsjEqbaCN+WvVmjNb+tLvtDn2bi1/8AjyH/AArm/wAtXK1Q7ElxowqcOCFoQD12ZUzLnZW4pDAlRc+lysrDkK7oZ9oxXyJCiZGJvJnVbLFdiS56wCof71j6xrA2DszPErnGnD2zLa4FgpZgFIcHm7HkB19OZtlT4VVcB9ozEXFnEqixBDC44l/WkNwLeN70He8O0Zo2jUYcrIhUZWe5XKB1czakcS2upMg9LKuWu8tSba+CVSiYfFGS4vIGmjUIy6Bb5wpsGIBBI0NjzAwkfEi9sQF/+yg+T60GnEZ7jXamCkIuEcjvCt/StgXmt/1Q15jjOfiBeutlbkcUtvanI/JQfGE4uGlimKOhSRXUlWW5Rg2hPlXrmAFlDJPcMAy3PYwuO3uNeQZYVA+tV9RoBLr5Z0Ar0T0f7Q4+zMK/aIhGfOImP5ID76CdiOfskU/78qZ8QPsH4Vpa5vQbRtruujKvxrvhx0j+jH7ydPlWjvW72biwRlNBnR5vWAHka+6UoFKUoFKUoBrS4vdOB2LLmjYm5KGwJPM5WBW/urdUoIy+5C9kz+9Y/wBAK5Tc239u/wDhjH6GpLSmhC8fuFdHyuzPY5SSvPmBawGvL31GNi7h4l5lbEwlI4+vkLRtxJARlVsrG6jVvEgeNW3XBFQnHWZ3KUXmI0jb4OQc1NdJFbzFYF39fTurBbY0ngamiwKVlNsyQerXU+Fcc1NB1VibZgz4adftQyr8Y2H61nBe8GuHCkWtz0+OlB5v2TJghH/zCsWu2qhibNHlQg51UBXJYgi5sova4raYnamyjfh4ZwCGHK5UsEs4LSX6tnsNL6ctTWn2XKsM6uxYcM6BRcki6mxuMp7jY+Vb2ffSMrkCOqMjRsiKFFmDjNrIRmu/PKNABpa9BGscuHkldouJGrMWWERiQotrkBs4uBqOXICn/CBcdXFG+gthwCT3AcQ3rM2Zi48MUnTiMbyIFYKqkZVBDWJ5iQaX+NbBekFkN0jI9K/XvcsQzekGFs4zAW0J0sNKCMSJCtwRNmBtYhFt3gg3saz49hFgrLhsQysuYHiRgFbE3B4ZAFgTr2A91fCTQzSsWiYM3EfSXTMFZwvoXsSLc+2u7C74yRJw4lCx2IC5mPO97nQn0mGvYxHIkUGvxsSRM8bROsikjWVWynxCpY/Grd6ENo5sHNETrFNmHsyKD+ZG+NVJjducWQyPDEXJuzfvBmPeQHAv5DWpr0IbRy46WI6CaEkD70bBh/KXoLspSlAruwvpCumu3D+kKCSRHQV911Yc9UV20ClKUClKUClKUClKUClKUClKUClKUHyUHdXVJhk55RprXfQ0HlHfHd2bC4yaN0IBkdo2scrozEqynt0IBHYQRWmTZ0rejFI3sxufkK9hmBT2VyIh3UHklN28a8YVcJiSQ5YEQyesqqR6P3RX1H0e7TblgsR70y/mtXrXhjuFAo7qDyzgei7a4dWGDbqkGzPEoPgbv2iu2HoR2u39ii+1LH+hNeorVzQeaYugDah5nDr5yMfyoamvRx0MS4LFfSMTIjsqsqJHmsC4ylmZgPVJAAHbfsq4aUGAdjp4/Gvj/gq95rZUoMRNmIOYvXK7NjHIVlUoOFW1c0pQKUpQKUpQKUpQKUpQKUpQKUpQKUpQKUpQKUpQKUpQKUpQKU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D94E76-9364-487C-819E-9F882B59A538}" type="slidenum">
              <a:rPr lang="en-GB" altLang="en-US" smtClean="0"/>
              <a:pPr/>
              <a:t>39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485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5B9669-2EF5-462B-BB7A-C8733FB37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graphicEl>
                                              <a:dgm id="{315B9669-2EF5-462B-BB7A-C8733FB37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graphicEl>
                                              <a:dgm id="{315B9669-2EF5-462B-BB7A-C8733FB37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graphicEl>
                                              <a:dgm id="{315B9669-2EF5-462B-BB7A-C8733FB371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graphicEl>
                                              <a:dgm id="{315B9669-2EF5-462B-BB7A-C8733FB37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graphicEl>
                                              <a:dgm id="{315B9669-2EF5-462B-BB7A-C8733FB37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484E84-6A77-4EEC-A886-35E7BDEA8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graphicEl>
                                              <a:dgm id="{58484E84-6A77-4EEC-A886-35E7BDEA8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graphicEl>
                                              <a:dgm id="{58484E84-6A77-4EEC-A886-35E7BDEA8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58484E84-6A77-4EEC-A886-35E7BDEA8B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graphicEl>
                                              <a:dgm id="{58484E84-6A77-4EEC-A886-35E7BDEA8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graphicEl>
                                              <a:dgm id="{58484E84-6A77-4EEC-A886-35E7BDEA8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1C3C49-24F6-48FF-B7E9-23A2755E2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graphicEl>
                                              <a:dgm id="{691C3C49-24F6-48FF-B7E9-23A2755E2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graphicEl>
                                              <a:dgm id="{691C3C49-24F6-48FF-B7E9-23A2755E2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graphicEl>
                                              <a:dgm id="{691C3C49-24F6-48FF-B7E9-23A2755E20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graphicEl>
                                              <a:dgm id="{691C3C49-24F6-48FF-B7E9-23A2755E2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graphicEl>
                                              <a:dgm id="{691C3C49-24F6-48FF-B7E9-23A2755E2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en-GB" dirty="0" smtClean="0"/>
              <a:t>Your priorities?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210602"/>
              </p:ext>
            </p:extLst>
          </p:nvPr>
        </p:nvGraphicFramePr>
        <p:xfrm>
          <a:off x="1" y="1081421"/>
          <a:ext cx="9108503" cy="57765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27983"/>
                <a:gridCol w="288032"/>
                <a:gridCol w="4392488"/>
              </a:tblGrid>
              <a:tr h="1553954">
                <a:tc>
                  <a:txBody>
                    <a:bodyPr/>
                    <a:lstStyle/>
                    <a:p>
                      <a:pPr marL="136525" marR="22352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to performance manage the staff</a:t>
                      </a:r>
                      <a:endParaRPr lang="en-GB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989" marR="20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989" marR="20989" marT="0" marB="0"/>
                </a:tc>
                <a:tc>
                  <a:txBody>
                    <a:bodyPr/>
                    <a:lstStyle/>
                    <a:p>
                      <a:pPr marL="135890" marR="2241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ensure that all staff adhere to whole school policies and </a:t>
                      </a:r>
                      <a:r>
                        <a:rPr lang="en-US" sz="2400" dirty="0" smtClean="0">
                          <a:effectLst/>
                        </a:rPr>
                        <a:t>procedures</a:t>
                      </a:r>
                      <a:endParaRPr lang="en-GB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989" marR="20989" marT="0" marB="0" anchor="ctr"/>
                </a:tc>
              </a:tr>
              <a:tr h="1114716">
                <a:tc>
                  <a:txBody>
                    <a:bodyPr/>
                    <a:lstStyle/>
                    <a:p>
                      <a:pPr marL="136525" marR="22352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keep the staff </a:t>
                      </a:r>
                      <a:r>
                        <a:rPr lang="en-US" sz="2400" dirty="0" smtClean="0">
                          <a:effectLst/>
                        </a:rPr>
                        <a:t>happy</a:t>
                      </a:r>
                      <a:endParaRPr lang="en-GB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989" marR="20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989" marR="20989" marT="0" marB="0"/>
                </a:tc>
                <a:tc>
                  <a:txBody>
                    <a:bodyPr/>
                    <a:lstStyle/>
                    <a:p>
                      <a:pPr marL="135890" marR="224155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balance </a:t>
                      </a:r>
                      <a:r>
                        <a:rPr lang="en-US" sz="2400" dirty="0">
                          <a:effectLst/>
                        </a:rPr>
                        <a:t>the </a:t>
                      </a:r>
                      <a:r>
                        <a:rPr lang="en-US" sz="2400" dirty="0" smtClean="0">
                          <a:effectLst/>
                        </a:rPr>
                        <a:t>budget</a:t>
                      </a:r>
                      <a:endParaRPr lang="en-GB" sz="2400" dirty="0">
                        <a:effectLst/>
                      </a:endParaRPr>
                    </a:p>
                  </a:txBody>
                  <a:tcPr marL="20989" marR="20989" marT="0" marB="0" anchor="ctr"/>
                </a:tc>
              </a:tr>
              <a:tr h="1553954">
                <a:tc>
                  <a:txBody>
                    <a:bodyPr/>
                    <a:lstStyle/>
                    <a:p>
                      <a:pPr marL="136525" marR="22352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deploy staff effectively to deliver the best outcomes for </a:t>
                      </a:r>
                      <a:r>
                        <a:rPr lang="en-US" sz="2400" dirty="0" smtClean="0">
                          <a:effectLst/>
                        </a:rPr>
                        <a:t>pupils</a:t>
                      </a:r>
                      <a:endParaRPr lang="en-GB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989" marR="20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989" marR="20989" marT="0" marB="0"/>
                </a:tc>
                <a:tc>
                  <a:txBody>
                    <a:bodyPr/>
                    <a:lstStyle/>
                    <a:p>
                      <a:pPr marL="135890" marR="2241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400" dirty="0">
                          <a:effectLst/>
                        </a:rPr>
                        <a:t>keep the parents </a:t>
                      </a:r>
                      <a:r>
                        <a:rPr lang="de-DE" sz="2400" dirty="0" smtClean="0">
                          <a:effectLst/>
                        </a:rPr>
                        <a:t>happy</a:t>
                      </a:r>
                      <a:endParaRPr lang="en-GB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989" marR="20989" marT="0" marB="0" anchor="ctr"/>
                </a:tc>
              </a:tr>
              <a:tr h="1553954">
                <a:tc>
                  <a:txBody>
                    <a:bodyPr/>
                    <a:lstStyle/>
                    <a:p>
                      <a:pPr marL="136525" marR="22352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introduce new teaching strategies regularly</a:t>
                      </a:r>
                      <a:endParaRPr lang="en-GB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989" marR="20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989" marR="20989" marT="0" marB="0"/>
                </a:tc>
                <a:tc>
                  <a:txBody>
                    <a:bodyPr/>
                    <a:lstStyle/>
                    <a:p>
                      <a:pPr marL="135890" marR="2241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ensure that pupils are inspired to love learning for its own sake in every </a:t>
                      </a:r>
                      <a:r>
                        <a:rPr lang="en-US" sz="2400" dirty="0" smtClean="0">
                          <a:effectLst/>
                        </a:rPr>
                        <a:t>lesson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9" marR="2098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Conversations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536174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40000"/>
              </a:spcBef>
              <a:spcAft>
                <a:spcPct val="0"/>
              </a:spcAft>
              <a:buFontTx/>
              <a:buChar char="•"/>
            </a:pPr>
            <a:r>
              <a:rPr lang="en-GB" sz="3600" kern="0" dirty="0">
                <a:solidFill>
                  <a:srgbClr val="333399"/>
                </a:solidFill>
                <a:latin typeface="Arial" panose="020B0604020202020204" pitchFamily="34" charset="0"/>
              </a:rPr>
              <a:t>May involve a compromise by one or both parties</a:t>
            </a:r>
          </a:p>
          <a:p>
            <a:pPr marL="342900" lvl="0" indent="-342900" fontAlgn="base">
              <a:spcBef>
                <a:spcPct val="40000"/>
              </a:spcBef>
              <a:spcAft>
                <a:spcPct val="0"/>
              </a:spcAft>
              <a:buFontTx/>
              <a:buChar char="•"/>
            </a:pPr>
            <a:r>
              <a:rPr lang="en-GB" sz="3600" kern="0" dirty="0">
                <a:solidFill>
                  <a:srgbClr val="333399"/>
                </a:solidFill>
                <a:latin typeface="Arial" panose="020B0604020202020204" pitchFamily="34" charset="0"/>
              </a:rPr>
              <a:t>Spell that out – be assertive</a:t>
            </a:r>
          </a:p>
          <a:p>
            <a:pPr marL="342900" lvl="0" indent="-342900" fontAlgn="base">
              <a:spcBef>
                <a:spcPct val="40000"/>
              </a:spcBef>
              <a:spcAft>
                <a:spcPct val="0"/>
              </a:spcAft>
              <a:buFontTx/>
              <a:buChar char="•"/>
            </a:pPr>
            <a:r>
              <a:rPr lang="en-GB" sz="3600" kern="0" dirty="0">
                <a:solidFill>
                  <a:srgbClr val="333399"/>
                </a:solidFill>
                <a:latin typeface="Arial" panose="020B0604020202020204" pitchFamily="34" charset="0"/>
              </a:rPr>
              <a:t>Clarity – no innuendo</a:t>
            </a:r>
          </a:p>
          <a:p>
            <a:pPr marL="342900" lvl="0" indent="-342900" fontAlgn="base">
              <a:spcBef>
                <a:spcPct val="40000"/>
              </a:spcBef>
              <a:spcAft>
                <a:spcPct val="0"/>
              </a:spcAft>
              <a:buFontTx/>
              <a:buChar char="•"/>
            </a:pPr>
            <a:r>
              <a:rPr lang="en-GB" sz="3600" kern="0" dirty="0">
                <a:solidFill>
                  <a:srgbClr val="333399"/>
                </a:solidFill>
                <a:latin typeface="Arial" panose="020B0604020202020204" pitchFamily="34" charset="0"/>
              </a:rPr>
              <a:t>Neutrality – cool the crisis</a:t>
            </a:r>
          </a:p>
          <a:p>
            <a:pPr marL="342900" lvl="0" indent="-342900" fontAlgn="base">
              <a:spcBef>
                <a:spcPct val="40000"/>
              </a:spcBef>
              <a:spcAft>
                <a:spcPct val="0"/>
              </a:spcAft>
              <a:buFontTx/>
              <a:buChar char="•"/>
            </a:pPr>
            <a:r>
              <a:rPr lang="en-GB" sz="3600" kern="0" dirty="0" smtClean="0">
                <a:solidFill>
                  <a:srgbClr val="333399"/>
                </a:solidFill>
                <a:latin typeface="Arial" panose="020B0604020202020204" pitchFamily="34" charset="0"/>
              </a:rPr>
              <a:t>Dignity </a:t>
            </a:r>
            <a:r>
              <a:rPr lang="en-GB" sz="3600" kern="0" dirty="0">
                <a:solidFill>
                  <a:srgbClr val="333399"/>
                </a:solidFill>
                <a:latin typeface="Arial" panose="020B0604020202020204" pitchFamily="34" charset="0"/>
              </a:rPr>
              <a:t>and respect</a:t>
            </a:r>
          </a:p>
          <a:p>
            <a:pPr lvl="0" algn="ctr" fontAlgn="base">
              <a:spcBef>
                <a:spcPct val="40000"/>
              </a:spcBef>
              <a:spcAft>
                <a:spcPct val="0"/>
              </a:spcAft>
            </a:pPr>
            <a:endParaRPr lang="en-GB" sz="3600" kern="0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02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Conversations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844824"/>
            <a:ext cx="80648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Managing Difficult conversations:</a:t>
            </a:r>
          </a:p>
          <a:p>
            <a:pPr lvl="0">
              <a:spcBef>
                <a:spcPct val="0"/>
              </a:spcBef>
            </a:pPr>
            <a:endParaRPr lang="en-US" altLang="en-US" dirty="0">
              <a:solidFill>
                <a:srgbClr val="000000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	1	Prepare</a:t>
            </a:r>
          </a:p>
          <a:p>
            <a:pPr lvl="0">
              <a:spcBef>
                <a:spcPct val="0"/>
              </a:spcBef>
            </a:pPr>
            <a:endParaRPr lang="en-US" altLang="en-US" b="1" dirty="0">
              <a:solidFill>
                <a:srgbClr val="000000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	2	Plan</a:t>
            </a:r>
          </a:p>
          <a:p>
            <a:pPr lvl="0">
              <a:spcBef>
                <a:spcPct val="0"/>
              </a:spcBef>
            </a:pPr>
            <a:endParaRPr lang="en-US" altLang="en-US" b="1" dirty="0">
              <a:solidFill>
                <a:srgbClr val="000000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Arial" charset="0"/>
              </a:rPr>
              <a:t>	a</a:t>
            </a: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	Introduction</a:t>
            </a:r>
          </a:p>
          <a:p>
            <a:pPr lvl="0">
              <a:spcBef>
                <a:spcPct val="0"/>
              </a:spcBef>
            </a:pPr>
            <a:endParaRPr lang="en-US" altLang="en-US" b="1" dirty="0">
              <a:solidFill>
                <a:srgbClr val="000000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Arial" charset="0"/>
              </a:rPr>
              <a:t>	b</a:t>
            </a: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	The Issues</a:t>
            </a:r>
          </a:p>
          <a:p>
            <a:pPr lvl="0">
              <a:spcBef>
                <a:spcPct val="0"/>
              </a:spcBef>
            </a:pPr>
            <a:endParaRPr lang="en-US" altLang="en-US" b="1" dirty="0">
              <a:solidFill>
                <a:srgbClr val="000000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Arial" charset="0"/>
              </a:rPr>
              <a:t>	c</a:t>
            </a: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	The way </a:t>
            </a:r>
            <a:r>
              <a:rPr lang="en-US" altLang="en-US" b="1" dirty="0" smtClean="0">
                <a:solidFill>
                  <a:srgbClr val="000000"/>
                </a:solidFill>
                <a:latin typeface="Arial" charset="0"/>
              </a:rPr>
              <a:t>Forward</a:t>
            </a:r>
          </a:p>
          <a:p>
            <a:pPr lvl="0">
              <a:spcBef>
                <a:spcPct val="0"/>
              </a:spcBef>
            </a:pPr>
            <a:endParaRPr lang="en-US" altLang="en-US" b="1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en-US" b="1" dirty="0" smtClean="0">
                <a:solidFill>
                  <a:srgbClr val="000000"/>
                </a:solidFill>
                <a:latin typeface="Arial" charset="0"/>
              </a:rPr>
              <a:t>	3</a:t>
            </a: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Arial" charset="0"/>
              </a:rPr>
              <a:t>Follow thorough</a:t>
            </a:r>
            <a:endParaRPr lang="en-US" altLang="en-US" b="1" dirty="0">
              <a:solidFill>
                <a:srgbClr val="000000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endParaRPr lang="en-US" altLang="en-US" b="1" dirty="0">
              <a:solidFill>
                <a:srgbClr val="000000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endParaRPr lang="en-US" altLang="en-US" sz="1600" b="1" dirty="0">
              <a:solidFill>
                <a:srgbClr val="000000"/>
              </a:solidFill>
              <a:latin typeface="Arial" charset="0"/>
            </a:endParaRPr>
          </a:p>
          <a:p>
            <a:pPr lvl="0" algn="ctr">
              <a:spcBef>
                <a:spcPct val="0"/>
              </a:spcBef>
            </a:pPr>
            <a:r>
              <a:rPr lang="en-US" altLang="en-US" sz="3600" b="1" spc="3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STAY IN CONTROL</a:t>
            </a:r>
            <a:endParaRPr lang="en-US" alt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67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Conversations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713577"/>
            <a:ext cx="8064896" cy="473975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The opening is the hardest: 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sz="2400" dirty="0"/>
              <a:t>I’ve observed..</a:t>
            </a:r>
          </a:p>
          <a:p>
            <a:pPr>
              <a:tabLst>
                <a:tab pos="3495675" algn="l"/>
              </a:tabLst>
            </a:pPr>
            <a:r>
              <a:rPr lang="en-GB" sz="2400" dirty="0"/>
              <a:t>I understand..</a:t>
            </a:r>
          </a:p>
          <a:p>
            <a:r>
              <a:rPr lang="en-GB" sz="2400" dirty="0"/>
              <a:t>Have you noticed..?</a:t>
            </a:r>
          </a:p>
          <a:p>
            <a:r>
              <a:rPr lang="en-GB" sz="2400" dirty="0"/>
              <a:t>I have noticed..</a:t>
            </a:r>
          </a:p>
          <a:p>
            <a:r>
              <a:rPr lang="en-GB" sz="2400" dirty="0"/>
              <a:t>Would you be open to..?</a:t>
            </a:r>
          </a:p>
          <a:p>
            <a:r>
              <a:rPr lang="en-GB" sz="2400" dirty="0"/>
              <a:t>Are you aware of..?</a:t>
            </a:r>
          </a:p>
          <a:p>
            <a:r>
              <a:rPr lang="en-GB" sz="2400" dirty="0"/>
              <a:t>I’m aware of.. </a:t>
            </a:r>
          </a:p>
          <a:p>
            <a:r>
              <a:rPr lang="en-GB" sz="2400" dirty="0"/>
              <a:t>What would you say to..?</a:t>
            </a:r>
          </a:p>
          <a:p>
            <a:r>
              <a:rPr lang="en-GB" sz="2400" dirty="0"/>
              <a:t>When X happens, I have noticed, aware of etc..</a:t>
            </a:r>
          </a:p>
          <a:p>
            <a:pPr lvl="8"/>
            <a:endParaRPr lang="en-GB" sz="2400" dirty="0"/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Do </a:t>
            </a:r>
            <a:r>
              <a:rPr lang="en-GB" sz="2400" dirty="0"/>
              <a:t>you think we might be able to talk about..?</a:t>
            </a:r>
          </a:p>
          <a:p>
            <a:r>
              <a:rPr lang="en-GB" sz="2400" dirty="0"/>
              <a:t>How do you see (our situation/relationship/working practice)?</a:t>
            </a:r>
          </a:p>
          <a:p>
            <a:r>
              <a:rPr lang="en-GB" sz="2400" dirty="0"/>
              <a:t>What do you think we could do about..?</a:t>
            </a:r>
          </a:p>
          <a:p>
            <a:pPr lvl="0">
              <a:spcBef>
                <a:spcPct val="0"/>
              </a:spcBef>
            </a:pPr>
            <a:endParaRPr lang="en-US" alt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75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713577"/>
            <a:ext cx="8064896" cy="458587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7030A0"/>
                </a:solidFill>
              </a:rPr>
              <a:t>Managing conflict is a process, not a one off event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7030A0"/>
                </a:solidFill>
              </a:rPr>
              <a:t>Prevention is better than cure – is everyone clear about their roles and responsibilities?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7030A0"/>
                </a:solidFill>
              </a:rPr>
              <a:t>Are lines of communication appropriate and effective?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7030A0"/>
                </a:solidFill>
              </a:rPr>
              <a:t>Never avoid  a difficult conversation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7030A0"/>
                </a:solidFill>
              </a:rPr>
              <a:t>Watch your language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7030A0"/>
                </a:solidFill>
              </a:rPr>
              <a:t>Be assertive but be prepared to compromise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7030A0"/>
                </a:solidFill>
              </a:rPr>
              <a:t>Always follow through</a:t>
            </a:r>
          </a:p>
          <a:p>
            <a:endParaRPr lang="en-GB" sz="2400" dirty="0"/>
          </a:p>
          <a:p>
            <a:pPr lvl="0">
              <a:spcBef>
                <a:spcPct val="0"/>
              </a:spcBef>
            </a:pPr>
            <a:endParaRPr lang="en-US" alt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25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6" name="Text Box 4"/>
          <p:cNvSpPr txBox="1">
            <a:spLocks noChangeArrowheads="1"/>
          </p:cNvSpPr>
          <p:nvPr/>
        </p:nvSpPr>
        <p:spPr bwMode="auto">
          <a:xfrm>
            <a:off x="3419872" y="381000"/>
            <a:ext cx="54955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6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Solutions for Schools</a:t>
            </a:r>
            <a:endParaRPr lang="en-GB" altLang="en-US" sz="36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5576" y="2924944"/>
            <a:ext cx="7772400" cy="216024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GB" altLang="en-US" sz="4000" dirty="0"/>
              <a:t>Managing </a:t>
            </a:r>
            <a:r>
              <a:rPr lang="en-GB" altLang="en-US" sz="4000" dirty="0" smtClean="0"/>
              <a:t>Difficult Conversations</a:t>
            </a:r>
            <a:br>
              <a:rPr lang="en-GB" altLang="en-US" sz="4000" dirty="0" smtClean="0"/>
            </a:br>
            <a:r>
              <a:rPr lang="en-GB" altLang="en-US" sz="4000" dirty="0"/>
              <a:t/>
            </a:r>
            <a:br>
              <a:rPr lang="en-GB" altLang="en-US" sz="4000" dirty="0"/>
            </a:br>
            <a:r>
              <a:rPr lang="en-GB" altLang="en-US" sz="3200" i="1" dirty="0" smtClean="0"/>
              <a:t>Thomas Packer</a:t>
            </a:r>
            <a:br>
              <a:rPr lang="en-GB" altLang="en-US" sz="3200" i="1" dirty="0" smtClean="0"/>
            </a:br>
            <a:r>
              <a:rPr lang="en-GB" altLang="en-US" sz="3200" i="1" dirty="0"/>
              <a:t/>
            </a:r>
            <a:br>
              <a:rPr lang="en-GB" altLang="en-US" sz="3200" i="1" dirty="0"/>
            </a:br>
            <a:r>
              <a:rPr lang="en-GB" altLang="en-US" sz="3200" i="1" dirty="0" smtClean="0"/>
              <a:t/>
            </a:r>
            <a:br>
              <a:rPr lang="en-GB" altLang="en-US" sz="3200" i="1" dirty="0" smtClean="0"/>
            </a:br>
            <a:r>
              <a:rPr lang="en-GB" altLang="en-US" sz="3200" dirty="0" smtClean="0">
                <a:hlinkClick r:id="rId2"/>
              </a:rPr>
              <a:t>schoolsolutions@btinternet.com</a:t>
            </a:r>
            <a:r>
              <a:rPr lang="en-GB" altLang="en-US" sz="3200" dirty="0" smtClean="0"/>
              <a:t/>
            </a:r>
            <a:br>
              <a:rPr lang="en-GB" altLang="en-US" sz="3200" dirty="0" smtClean="0"/>
            </a:br>
            <a:r>
              <a:rPr lang="en-GB" altLang="en-US" sz="3200" dirty="0"/>
              <a:t/>
            </a:r>
            <a:br>
              <a:rPr lang="en-GB" altLang="en-US" sz="3200" dirty="0"/>
            </a:br>
            <a:r>
              <a:rPr lang="en-GB" altLang="en-US" sz="3200" dirty="0" smtClean="0"/>
              <a:t>03330 116 487</a:t>
            </a:r>
            <a:r>
              <a:rPr lang="en-GB" altLang="en-US" sz="3200" i="1" dirty="0"/>
              <a:t/>
            </a:r>
            <a:br>
              <a:rPr lang="en-GB" altLang="en-US" sz="3200" i="1" dirty="0"/>
            </a:br>
            <a:endParaRPr lang="en-GB" alt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19740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Which ones might lead to a difficult conversation?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86789"/>
              </p:ext>
            </p:extLst>
          </p:nvPr>
        </p:nvGraphicFramePr>
        <p:xfrm>
          <a:off x="1" y="1081421"/>
          <a:ext cx="9108503" cy="57765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27983"/>
                <a:gridCol w="288032"/>
                <a:gridCol w="4392488"/>
              </a:tblGrid>
              <a:tr h="1553954">
                <a:tc>
                  <a:txBody>
                    <a:bodyPr/>
                    <a:lstStyle/>
                    <a:p>
                      <a:pPr marL="136525" marR="22352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to performance manage the staff</a:t>
                      </a:r>
                      <a:endParaRPr lang="en-GB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989" marR="20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989" marR="20989" marT="0" marB="0"/>
                </a:tc>
                <a:tc>
                  <a:txBody>
                    <a:bodyPr/>
                    <a:lstStyle/>
                    <a:p>
                      <a:pPr marL="135890" marR="2241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ensure that all staff adhere to whole school policies and </a:t>
                      </a:r>
                      <a:r>
                        <a:rPr lang="en-US" sz="2400" dirty="0" smtClean="0">
                          <a:effectLst/>
                        </a:rPr>
                        <a:t>procedures</a:t>
                      </a:r>
                      <a:endParaRPr lang="en-GB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989" marR="20989" marT="0" marB="0" anchor="ctr"/>
                </a:tc>
              </a:tr>
              <a:tr h="1114716">
                <a:tc>
                  <a:txBody>
                    <a:bodyPr/>
                    <a:lstStyle/>
                    <a:p>
                      <a:pPr marL="136525" marR="22352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keep the staff </a:t>
                      </a:r>
                      <a:r>
                        <a:rPr lang="en-US" sz="2400" dirty="0" smtClean="0">
                          <a:effectLst/>
                        </a:rPr>
                        <a:t>happy</a:t>
                      </a:r>
                      <a:endParaRPr lang="en-GB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989" marR="20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989" marR="20989" marT="0" marB="0"/>
                </a:tc>
                <a:tc>
                  <a:txBody>
                    <a:bodyPr/>
                    <a:lstStyle/>
                    <a:p>
                      <a:pPr marL="135890" marR="224155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balance </a:t>
                      </a:r>
                      <a:r>
                        <a:rPr lang="en-US" sz="2400" dirty="0">
                          <a:effectLst/>
                        </a:rPr>
                        <a:t>the </a:t>
                      </a:r>
                      <a:r>
                        <a:rPr lang="en-US" sz="2400" dirty="0" smtClean="0">
                          <a:effectLst/>
                        </a:rPr>
                        <a:t>budget</a:t>
                      </a:r>
                      <a:endParaRPr lang="en-GB" sz="2400" dirty="0">
                        <a:effectLst/>
                      </a:endParaRPr>
                    </a:p>
                  </a:txBody>
                  <a:tcPr marL="20989" marR="20989" marT="0" marB="0" anchor="ctr"/>
                </a:tc>
              </a:tr>
              <a:tr h="1553954">
                <a:tc>
                  <a:txBody>
                    <a:bodyPr/>
                    <a:lstStyle/>
                    <a:p>
                      <a:pPr marL="136525" marR="22352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deploy staff effectively to deliver the best outcomes for </a:t>
                      </a:r>
                      <a:r>
                        <a:rPr lang="en-US" sz="2400" dirty="0" smtClean="0">
                          <a:effectLst/>
                        </a:rPr>
                        <a:t>pupils</a:t>
                      </a:r>
                      <a:endParaRPr lang="en-GB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989" marR="20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989" marR="20989" marT="0" marB="0"/>
                </a:tc>
                <a:tc>
                  <a:txBody>
                    <a:bodyPr/>
                    <a:lstStyle/>
                    <a:p>
                      <a:pPr marL="135890" marR="2241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400" dirty="0">
                          <a:effectLst/>
                        </a:rPr>
                        <a:t>keep the parents </a:t>
                      </a:r>
                      <a:r>
                        <a:rPr lang="de-DE" sz="2400" dirty="0" smtClean="0">
                          <a:effectLst/>
                        </a:rPr>
                        <a:t>happy</a:t>
                      </a:r>
                      <a:endParaRPr lang="en-GB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989" marR="20989" marT="0" marB="0" anchor="ctr"/>
                </a:tc>
              </a:tr>
              <a:tr h="1553954">
                <a:tc>
                  <a:txBody>
                    <a:bodyPr/>
                    <a:lstStyle/>
                    <a:p>
                      <a:pPr marL="136525" marR="22352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introduce new teaching strategies regularly</a:t>
                      </a:r>
                      <a:endParaRPr lang="en-GB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989" marR="20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989" marR="20989" marT="0" marB="0"/>
                </a:tc>
                <a:tc>
                  <a:txBody>
                    <a:bodyPr/>
                    <a:lstStyle/>
                    <a:p>
                      <a:pPr marL="135890" marR="2241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ensure that pupils are inspired to love learning for its own sake in every </a:t>
                      </a:r>
                      <a:r>
                        <a:rPr lang="en-US" sz="2400" dirty="0" smtClean="0">
                          <a:effectLst/>
                        </a:rPr>
                        <a:t>lesson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9" marR="2098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62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3 stages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Prevention - </a:t>
            </a:r>
            <a:r>
              <a:rPr lang="en-GB" i="1" dirty="0" smtClean="0"/>
              <a:t>How your </a:t>
            </a:r>
            <a:r>
              <a:rPr lang="en-GB" i="1" dirty="0" smtClean="0"/>
              <a:t>school </a:t>
            </a:r>
            <a:r>
              <a:rPr lang="en-GB" i="1" dirty="0" smtClean="0"/>
              <a:t>can reduce the number of difficult encounters</a:t>
            </a:r>
            <a:endParaRPr lang="en-GB" dirty="0" smtClean="0"/>
          </a:p>
          <a:p>
            <a:r>
              <a:rPr lang="en-GB" dirty="0" smtClean="0"/>
              <a:t>Managing – </a:t>
            </a:r>
            <a:r>
              <a:rPr lang="en-GB" i="1" dirty="0" smtClean="0"/>
              <a:t>How you manage difficult people and those resistant to change</a:t>
            </a:r>
          </a:p>
          <a:p>
            <a:r>
              <a:rPr lang="en-GB" dirty="0" smtClean="0"/>
              <a:t>Conversations – </a:t>
            </a:r>
            <a:r>
              <a:rPr lang="en-GB" i="1" dirty="0" smtClean="0"/>
              <a:t>How to run a potentially difficult meeting</a:t>
            </a:r>
          </a:p>
          <a:p>
            <a:r>
              <a:rPr lang="en-GB" dirty="0" smtClean="0"/>
              <a:t>Conclusions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07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4000" i="1" dirty="0"/>
          </a:p>
          <a:p>
            <a:pPr marL="0" indent="0" algn="ctr">
              <a:buNone/>
            </a:pPr>
            <a:r>
              <a:rPr lang="en-GB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Dealing with workplace conflict or managing difficult people is a process not an event </a:t>
            </a:r>
            <a:endParaRPr lang="en-GB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116632"/>
            <a:ext cx="217011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27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4213" y="1620316"/>
            <a:ext cx="7772400" cy="504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4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40000"/>
              </a:spcBef>
              <a:spcAft>
                <a:spcPct val="0"/>
              </a:spcAft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Difficult people impede action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Some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Were born to be difficult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Like to cause trouble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Have a legacy from the past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Have a different agenda from you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Don’t appreciate your approach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It’s rarely personal (except jealousy</a:t>
            </a: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0850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4213" y="1620316"/>
            <a:ext cx="7772400" cy="504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4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40000"/>
              </a:spcBef>
              <a:spcAft>
                <a:spcPct val="0"/>
              </a:spcAft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Let’s describe your “Difficult Person” ….</a:t>
            </a:r>
            <a:endParaRPr kumimoji="0" lang="en-GB" altLang="en-US" sz="48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80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101</TotalTime>
  <Words>1696</Words>
  <Application>Microsoft Office PowerPoint</Application>
  <PresentationFormat>On-screen Show (4:3)</PresentationFormat>
  <Paragraphs>349</Paragraphs>
  <Slides>44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Managing Difficult Conversations  Thomas Packer</vt:lpstr>
      <vt:lpstr>PowerPoint Presentation</vt:lpstr>
      <vt:lpstr>Your core values</vt:lpstr>
      <vt:lpstr>Your priorities?</vt:lpstr>
      <vt:lpstr>Which ones might lead to a difficult conversation?</vt:lpstr>
      <vt:lpstr>The 3 stages</vt:lpstr>
      <vt:lpstr>PowerPoint Presentation</vt:lpstr>
      <vt:lpstr>Prevention</vt:lpstr>
      <vt:lpstr>Prevention</vt:lpstr>
      <vt:lpstr>Prevention</vt:lpstr>
      <vt:lpstr>Prevention</vt:lpstr>
      <vt:lpstr>Prevention</vt:lpstr>
      <vt:lpstr>Prevention</vt:lpstr>
      <vt:lpstr>4 workplace basics that can cause conflict</vt:lpstr>
      <vt:lpstr>Prevention</vt:lpstr>
      <vt:lpstr>Managing</vt:lpstr>
      <vt:lpstr>Different people</vt:lpstr>
      <vt:lpstr>The Social Styles Model is based on two dimensions of interactive behaviour… </vt:lpstr>
      <vt:lpstr>PowerPoint Presentation</vt:lpstr>
      <vt:lpstr>…resulting in 4 social types</vt:lpstr>
      <vt:lpstr>Activity:  Your Social Type</vt:lpstr>
      <vt:lpstr>4 social types</vt:lpstr>
      <vt:lpstr>Caveat …</vt:lpstr>
      <vt:lpstr>PowerPoint Presentation</vt:lpstr>
      <vt:lpstr>THE INTERACTION OF STYLES </vt:lpstr>
      <vt:lpstr>Persuading …</vt:lpstr>
      <vt:lpstr>Managing</vt:lpstr>
      <vt:lpstr>Managing</vt:lpstr>
      <vt:lpstr>Managing</vt:lpstr>
      <vt:lpstr>Managing</vt:lpstr>
      <vt:lpstr>Conversations</vt:lpstr>
      <vt:lpstr>Conversations</vt:lpstr>
      <vt:lpstr>Conversations</vt:lpstr>
      <vt:lpstr>Conversations</vt:lpstr>
      <vt:lpstr>Conversations</vt:lpstr>
      <vt:lpstr>Conversations</vt:lpstr>
      <vt:lpstr>Conversations</vt:lpstr>
      <vt:lpstr>Conversations</vt:lpstr>
      <vt:lpstr>PowerPoint Presentation</vt:lpstr>
      <vt:lpstr>Conversations</vt:lpstr>
      <vt:lpstr>Conversations</vt:lpstr>
      <vt:lpstr>Conversations</vt:lpstr>
      <vt:lpstr>Conclusions</vt:lpstr>
      <vt:lpstr>Managing Difficult Conversations  Thomas Packer   schoolsolutions@btinternet.com  03330 116 487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TP</dc:creator>
  <cp:lastModifiedBy>TP</cp:lastModifiedBy>
  <cp:revision>12</cp:revision>
  <dcterms:created xsi:type="dcterms:W3CDTF">2018-02-12T11:01:02Z</dcterms:created>
  <dcterms:modified xsi:type="dcterms:W3CDTF">2018-03-18T09:46:47Z</dcterms:modified>
</cp:coreProperties>
</file>